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56" r:id="rId2"/>
    <p:sldId id="397" r:id="rId3"/>
    <p:sldId id="372" r:id="rId4"/>
    <p:sldId id="398" r:id="rId5"/>
    <p:sldId id="399" r:id="rId6"/>
    <p:sldId id="400" r:id="rId7"/>
    <p:sldId id="378" r:id="rId8"/>
    <p:sldId id="379" r:id="rId9"/>
    <p:sldId id="376" r:id="rId10"/>
    <p:sldId id="381" r:id="rId11"/>
    <p:sldId id="382" r:id="rId12"/>
    <p:sldId id="434" r:id="rId13"/>
    <p:sldId id="435" r:id="rId14"/>
    <p:sldId id="380" r:id="rId15"/>
    <p:sldId id="427" r:id="rId16"/>
    <p:sldId id="428" r:id="rId17"/>
    <p:sldId id="429" r:id="rId18"/>
    <p:sldId id="440" r:id="rId19"/>
    <p:sldId id="430" r:id="rId20"/>
    <p:sldId id="431" r:id="rId21"/>
    <p:sldId id="432" r:id="rId22"/>
    <p:sldId id="433" r:id="rId23"/>
    <p:sldId id="426" r:id="rId24"/>
    <p:sldId id="436" r:id="rId25"/>
    <p:sldId id="437" r:id="rId26"/>
    <p:sldId id="377" r:id="rId27"/>
    <p:sldId id="439" r:id="rId28"/>
    <p:sldId id="438" r:id="rId29"/>
    <p:sldId id="441" r:id="rId30"/>
    <p:sldId id="443" r:id="rId31"/>
    <p:sldId id="442" r:id="rId32"/>
    <p:sldId id="444" r:id="rId33"/>
    <p:sldId id="445" r:id="rId34"/>
    <p:sldId id="389" r:id="rId35"/>
    <p:sldId id="306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Slab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Arcila" initials="HA" lastIdx="1" clrIdx="0">
    <p:extLst>
      <p:ext uri="{19B8F6BF-5375-455C-9EA6-DF929625EA0E}">
        <p15:presenceInfo xmlns:p15="http://schemas.microsoft.com/office/powerpoint/2012/main" userId="fa81e750b1be23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A3598-7CB8-4345-8D95-17CE05F158A0}">
  <a:tblStyle styleId="{AD6A3598-7CB8-4345-8D95-17CE05F15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72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mythili/os/anno_slides/lecture1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mythili/os/anno_slides/lecture1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358aba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358aba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18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442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23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2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470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58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32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05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423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73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42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552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808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621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358aba0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358aba0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https://www.cse.iitb.ac.in/~mythili/os/anno_slides/lecture1.pdf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080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358aba0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358aba0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https://www.cse.iitb.ac.in/~mythili/os/anno_slides/lecture1.pdf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7848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503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205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539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198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43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364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73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48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18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5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358aba0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358aba0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1992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8358aba0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8358aba0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61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68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92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86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28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26a7ab31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4" name="Google Shape;664;g926a7ab31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5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deA-Nueva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6937"/>
              </a:buClr>
              <a:buSzPts val="2880"/>
              <a:buFont typeface="Roboto Slab"/>
              <a:buNone/>
              <a:defRPr b="1">
                <a:solidFill>
                  <a:srgbClr val="0B693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318001"/>
            <a:ext cx="105156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91665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477925" y="62801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1514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3061973" y="3062100"/>
            <a:ext cx="6858000" cy="7338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71779" y="466585"/>
            <a:ext cx="178200" cy="1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3368" y="200380"/>
            <a:ext cx="2262624" cy="71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0736444" y="6390907"/>
            <a:ext cx="178200" cy="1782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deA-Nueva 1 1 1">
  <p:cSld name="OBJECT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01E5C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838200" y="1318001"/>
            <a:ext cx="105156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12646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755775" y="62801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91440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3368" y="200380"/>
            <a:ext cx="2262624" cy="71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 rot="5400000">
            <a:off x="-3061973" y="3062100"/>
            <a:ext cx="6858000" cy="733800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271779" y="466585"/>
            <a:ext cx="178200" cy="1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0736444" y="6390907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-1" y="0"/>
            <a:ext cx="122031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-3" y="2362201"/>
            <a:ext cx="12203100" cy="21336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502025" y="2952025"/>
            <a:ext cx="72276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1524000" y="4872871"/>
            <a:ext cx="91440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68" name="Google Shape;68;p6"/>
          <p:cNvCxnSpPr/>
          <p:nvPr/>
        </p:nvCxnSpPr>
        <p:spPr>
          <a:xfrm>
            <a:off x="2239617" y="3190047"/>
            <a:ext cx="4731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3479" y="2875817"/>
            <a:ext cx="3522904" cy="110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Final">
  <p:cSld name="TITLE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-1" y="0"/>
            <a:ext cx="122031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-3" y="2362201"/>
            <a:ext cx="12203100" cy="21336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1"/>
          </p:nvPr>
        </p:nvSpPr>
        <p:spPr>
          <a:xfrm>
            <a:off x="1524000" y="4872871"/>
            <a:ext cx="91440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3153" y="2757784"/>
            <a:ext cx="4274582" cy="134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lab"/>
              <a:buNone/>
              <a:defRPr sz="32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  <a:defRPr sz="2600" i="0" u="none" strike="noStrike" cap="none">
                <a:solidFill>
                  <a:schemeClr val="dk1"/>
                </a:solidFill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i="0" u="none" strike="noStrike" cap="none">
                <a:solidFill>
                  <a:schemeClr val="dk1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 i="0" u="none" strike="noStrike" cap="none">
                <a:solidFill>
                  <a:schemeClr val="dk1"/>
                </a:solidFill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 i="0" u="none" strike="noStrike" cap="none">
                <a:solidFill>
                  <a:schemeClr val="dk1"/>
                </a:solidFill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 i="0" u="none" strike="noStrike" cap="none">
                <a:solidFill>
                  <a:schemeClr val="dk1"/>
                </a:solidFill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 i="0" u="none" strike="noStrike" cap="none">
                <a:solidFill>
                  <a:schemeClr val="dk1"/>
                </a:solidFill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 i="0" u="none" strike="noStrike" cap="none">
                <a:solidFill>
                  <a:schemeClr val="dk1"/>
                </a:solidFill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2192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876800" y="6203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296400" y="6203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cd/A83908_02/NT816EE/DOC/server.816/a76994/toc.htm" TargetMode="External"/><Relationship Id="rId3" Type="http://schemas.openxmlformats.org/officeDocument/2006/relationships/hyperlink" Target="https://15445.courses.cs.cmu.edu/spring2026/" TargetMode="External"/><Relationship Id="rId7" Type="http://schemas.openxmlformats.org/officeDocument/2006/relationships/hyperlink" Target="https://www.ibm.com/es-es/think/topics/databa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s186berkeley.net/notes/note17/" TargetMode="External"/><Relationship Id="rId5" Type="http://schemas.openxmlformats.org/officeDocument/2006/relationships/hyperlink" Target="https://blog.bytebytego.com/p/sql-vs-nosql-choosing-the-right-database" TargetMode="External"/><Relationship Id="rId4" Type="http://schemas.openxmlformats.org/officeDocument/2006/relationships/hyperlink" Target="https://www.mongodb.com/resources/basics/databases/nosql-explained" TargetMode="External"/><Relationship Id="rId9" Type="http://schemas.openxmlformats.org/officeDocument/2006/relationships/hyperlink" Target="https://learn.microsoft.com/en-us/sql/relational-databases/query-processing-architecture-guide?view=sql-server-ver1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jpeg"/><Relationship Id="rId7" Type="http://schemas.openxmlformats.org/officeDocument/2006/relationships/hyperlink" Target="https://en.wikipedia.org/wiki/All_or_Nothing_at_All_(albu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llie_Holiday_Sings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es.wikipedia.org/wiki/Billie_Holida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408725" y="2964875"/>
            <a:ext cx="7356900" cy="922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Slab"/>
              <a:buNone/>
            </a:pPr>
            <a:r>
              <a:rPr lang="es-ES" sz="3200" b="1" dirty="0"/>
              <a:t>Curso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Slab"/>
              <a:buNone/>
            </a:pPr>
            <a:r>
              <a:rPr lang="es-ES" b="1" dirty="0"/>
              <a:t>Estructuras de datos</a:t>
            </a:r>
            <a:endParaRPr sz="3200" dirty="0"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1524000" y="4872871"/>
            <a:ext cx="9144000" cy="110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Clase</a:t>
            </a: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 1</a:t>
            </a:r>
            <a:r>
              <a:rPr lang="es-ES" dirty="0"/>
              <a:t> –</a:t>
            </a: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 Introducción y conceptos claves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Información: Implementación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49" y="999331"/>
            <a:ext cx="10734067" cy="53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¿Cómo se encuentra un registro específico?</a:t>
            </a:r>
          </a:p>
          <a:p>
            <a:pPr marL="342900" indent="-342900"/>
            <a:r>
              <a:rPr lang="es-MX" sz="2200" dirty="0"/>
              <a:t>¿Qué ocurre si ahora queremos crear una nueva aplicación que use la misma base de datos?</a:t>
            </a:r>
          </a:p>
          <a:p>
            <a:pPr marL="342900" indent="-342900"/>
            <a:r>
              <a:rPr lang="es-MX" sz="2200" dirty="0"/>
              <a:t>¿Y si esa aplicación se está ejecutando en una máquina diferente?</a:t>
            </a:r>
          </a:p>
          <a:p>
            <a:pPr marL="342900" indent="-342900"/>
            <a:r>
              <a:rPr lang="es-MX" sz="2200" dirty="0"/>
              <a:t>¿Qué pasa si dos hilos (threads) intentan escribir en el mismo archivo al mismo tiempo?</a:t>
            </a:r>
          </a:p>
        </p:txBody>
      </p:sp>
      <p:pic>
        <p:nvPicPr>
          <p:cNvPr id="6146" name="Picture 2" descr="299 mil resultados de imágenes, fotos de stock e ilustraciones libres de  regalías para Alcancia cochinito | Shutterstock">
            <a:extLst>
              <a:ext uri="{FF2B5EF4-FFF2-40B4-BE49-F238E27FC236}">
                <a16:creationId xmlns:a16="http://schemas.microsoft.com/office/drawing/2014/main" id="{A3FAD9F5-3C62-4D9D-9E1B-FD08FF9F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02" y="3708837"/>
            <a:ext cx="6968359" cy="26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1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Información: Durabilidad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49" y="999332"/>
            <a:ext cx="10734067" cy="1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¿Qué pasa si la computadora se bloquea mientras nuestro programa está actualizando un registro?</a:t>
            </a:r>
          </a:p>
          <a:p>
            <a:pPr marL="342900" indent="-342900"/>
            <a:r>
              <a:rPr lang="es-MX" sz="2200" dirty="0"/>
              <a:t>¿Qué ocurre si queremos replicar la base de datos en múltiples máquinas para lograr alta disponibilidad?</a:t>
            </a:r>
          </a:p>
        </p:txBody>
      </p:sp>
      <p:pic>
        <p:nvPicPr>
          <p:cNvPr id="8194" name="Picture 2" descr="Data backup Generic color lineal-color ...">
            <a:extLst>
              <a:ext uri="{FF2B5EF4-FFF2-40B4-BE49-F238E27FC236}">
                <a16:creationId xmlns:a16="http://schemas.microsoft.com/office/drawing/2014/main" id="{F8FE8D48-36AF-4578-89AA-4EF0CE0E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78" y="3298387"/>
            <a:ext cx="2560281" cy="25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istency">
            <a:extLst>
              <a:ext uri="{FF2B5EF4-FFF2-40B4-BE49-F238E27FC236}">
                <a16:creationId xmlns:a16="http://schemas.microsoft.com/office/drawing/2014/main" id="{31B81795-8231-4B7A-A357-7602E973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90" y="2910188"/>
            <a:ext cx="5054982" cy="30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Sistema basado en archivos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885948"/>
            <a:ext cx="10734067" cy="32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En este enfoque, el programa de aplicación es quien gestiona la información almacenando sus datos en diferentes archivos dentro del sistema operativo.</a:t>
            </a:r>
          </a:p>
          <a:p>
            <a:pPr marL="342900" indent="-342900"/>
            <a:r>
              <a:rPr lang="es-MX" sz="2200" dirty="0"/>
              <a:t>Características principales:</a:t>
            </a:r>
          </a:p>
          <a:p>
            <a:pPr marL="800100" lvl="1" indent="-342900"/>
            <a:r>
              <a:rPr lang="es-MX" sz="2000" b="1" dirty="0"/>
              <a:t>Estructura Rudimentaria</a:t>
            </a:r>
            <a:r>
              <a:rPr lang="es-MX" sz="2000" dirty="0"/>
              <a:t>: Los datos se guardan como cadenas de texto (ej. CSV, TXT) y su interpretación depende totalmente de la lógica del programa que los lee.</a:t>
            </a:r>
          </a:p>
          <a:p>
            <a:pPr marL="800100" lvl="1" indent="-342900"/>
            <a:r>
              <a:rPr lang="es-MX" sz="2000" b="1" dirty="0"/>
              <a:t>Dependencia del Programador</a:t>
            </a:r>
            <a:r>
              <a:rPr lang="es-MX" sz="2000" dirty="0"/>
              <a:t>: Las búsquedas, validaciones y relaciones entre datos deben ser programadas explícitamente para cada aplicación.</a:t>
            </a:r>
          </a:p>
          <a:p>
            <a:pPr marL="800100" lvl="1" indent="-342900"/>
            <a:r>
              <a:rPr lang="es-MX" sz="2000" b="1" dirty="0"/>
              <a:t>Acceso mediante el SO</a:t>
            </a:r>
            <a:r>
              <a:rPr lang="es-MX" sz="2000" dirty="0"/>
              <a:t>: Se basan exclusivamente en las jerarquías de directorios del sistema operativo para localizar registros.</a:t>
            </a:r>
          </a:p>
        </p:txBody>
      </p:sp>
      <p:pic>
        <p:nvPicPr>
          <p:cNvPr id="3075" name="Picture 3" descr="Buscaminas en vb">
            <a:extLst>
              <a:ext uri="{FF2B5EF4-FFF2-40B4-BE49-F238E27FC236}">
                <a16:creationId xmlns:a16="http://schemas.microsoft.com/office/drawing/2014/main" id="{57D385B9-CA44-4C01-B845-B6CDCA67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07" y="4310623"/>
            <a:ext cx="1428400" cy="218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FE370A-6AD2-4911-B285-7179EB77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806" y="4442363"/>
            <a:ext cx="3570041" cy="1921129"/>
          </a:xfrm>
          <a:prstGeom prst="rect">
            <a:avLst/>
          </a:prstGeom>
        </p:spPr>
      </p:pic>
      <p:pic>
        <p:nvPicPr>
          <p:cNvPr id="3081" name="Picture 9" descr="Agenda de contactos - Iconos gratis de educación">
            <a:extLst>
              <a:ext uri="{FF2B5EF4-FFF2-40B4-BE49-F238E27FC236}">
                <a16:creationId xmlns:a16="http://schemas.microsoft.com/office/drawing/2014/main" id="{335E0174-5376-4328-9E43-E15D3C95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023" y="4310623"/>
            <a:ext cx="1921129" cy="19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9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Sistema basado en archivos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885948"/>
            <a:ext cx="10734067" cy="32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MX" sz="2200" b="1" dirty="0"/>
              <a:t>Problemas principales de los sistemas basados en archivos:</a:t>
            </a:r>
          </a:p>
          <a:p>
            <a:pPr marL="342900" indent="-342900"/>
            <a:r>
              <a:rPr lang="es-MX" sz="2200" b="1" dirty="0"/>
              <a:t>Redundancia de datos</a:t>
            </a:r>
            <a:r>
              <a:rPr lang="es-MX" sz="2200" dirty="0"/>
              <a:t>: La misma información se guarda en múltiples archivos.</a:t>
            </a:r>
          </a:p>
          <a:p>
            <a:pPr marL="342900" indent="-342900"/>
            <a:r>
              <a:rPr lang="es-MX" sz="2200" b="1" dirty="0"/>
              <a:t>Inconsistencia</a:t>
            </a:r>
            <a:r>
              <a:rPr lang="es-MX" sz="2200" dirty="0"/>
              <a:t>: Diferentes copias del mismo dato no coinciden.</a:t>
            </a:r>
          </a:p>
          <a:p>
            <a:pPr marL="342900" indent="-342900"/>
            <a:r>
              <a:rPr lang="es-MX" sz="2200" b="1" dirty="0"/>
              <a:t>Difícil acceso a la información</a:t>
            </a:r>
            <a:r>
              <a:rPr lang="es-MX" sz="2200" dirty="0"/>
              <a:t>: Se debe conocer la ubicación exacta del archivo.</a:t>
            </a:r>
          </a:p>
          <a:p>
            <a:pPr marL="342900" indent="-342900"/>
            <a:r>
              <a:rPr lang="es-MX" sz="2200" b="1" dirty="0"/>
              <a:t>Problemas de seguridad</a:t>
            </a:r>
            <a:r>
              <a:rPr lang="es-MX" sz="2200" dirty="0"/>
              <a:t>: No hay control centralizado de accesos.</a:t>
            </a:r>
          </a:p>
          <a:p>
            <a:pPr marL="342900" indent="-342900"/>
            <a:r>
              <a:rPr lang="es-MX" sz="2200" b="1" dirty="0"/>
              <a:t>Falta de concurrencia</a:t>
            </a:r>
            <a:r>
              <a:rPr lang="es-MX" sz="2200" dirty="0"/>
              <a:t>: Cuando un archivo está abierto, otros usuarios no pueden acceder.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93281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Database Management System (DBMS)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806232"/>
            <a:ext cx="10515600" cy="253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Un </a:t>
            </a:r>
            <a:r>
              <a:rPr lang="es-MX" sz="2200" b="1" u="sng" dirty="0"/>
              <a:t>sistema de gestión de bases de datos</a:t>
            </a:r>
            <a:r>
              <a:rPr lang="es-MX" sz="2200" dirty="0"/>
              <a:t> </a:t>
            </a:r>
            <a:r>
              <a:rPr lang="es-MX" sz="2200" b="1" dirty="0"/>
              <a:t>(DBMS) </a:t>
            </a:r>
            <a:r>
              <a:rPr lang="es-MX" sz="2200" dirty="0"/>
              <a:t>es un software que permite a las aplicaciones almacenar y analizar información en una base de datos.</a:t>
            </a:r>
          </a:p>
          <a:p>
            <a:pPr marL="342900" indent="-342900"/>
            <a:r>
              <a:rPr lang="es-MX" sz="2200" dirty="0"/>
              <a:t>Un DBMS de propósito general soporta la definición, creación, consulta, actualización y administración de bases de datos de acuerdo con algún modelo de datos.</a:t>
            </a:r>
          </a:p>
          <a:p>
            <a:pPr marL="342900" indent="-342900"/>
            <a:r>
              <a:rPr lang="es-MX" sz="2200" dirty="0"/>
              <a:t>Los DBMS se utilizan en casi todas las aplicaciones, sitios web y sistemas de software que pueda imaginar.</a:t>
            </a:r>
          </a:p>
        </p:txBody>
      </p:sp>
      <p:pic>
        <p:nvPicPr>
          <p:cNvPr id="7170" name="Picture 2" descr="MySQL — Wikipedia">
            <a:extLst>
              <a:ext uri="{FF2B5EF4-FFF2-40B4-BE49-F238E27FC236}">
                <a16:creationId xmlns:a16="http://schemas.microsoft.com/office/drawing/2014/main" id="{550221F7-66CD-449F-B9A3-CE08C36F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36" y="4584460"/>
            <a:ext cx="1224250" cy="6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plicación Oracle DB 11g Errors Guide en Amazon Appstore">
            <a:extLst>
              <a:ext uri="{FF2B5EF4-FFF2-40B4-BE49-F238E27FC236}">
                <a16:creationId xmlns:a16="http://schemas.microsoft.com/office/drawing/2014/main" id="{568A8D70-F244-42CB-A2C6-38D4B8AB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48" y="5612750"/>
            <a:ext cx="1035630" cy="10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ostgreSQL - Wikipedia">
            <a:extLst>
              <a:ext uri="{FF2B5EF4-FFF2-40B4-BE49-F238E27FC236}">
                <a16:creationId xmlns:a16="http://schemas.microsoft.com/office/drawing/2014/main" id="{972C18CC-2CAF-49C8-AB7E-9DA4193D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6" y="5637791"/>
            <a:ext cx="791125" cy="8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Qué es SQL Server, su historia, ventajas y beneficios">
            <a:extLst>
              <a:ext uri="{FF2B5EF4-FFF2-40B4-BE49-F238E27FC236}">
                <a16:creationId xmlns:a16="http://schemas.microsoft.com/office/drawing/2014/main" id="{4EC03631-3B25-4DBE-B572-6380B72AA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21" y="4450950"/>
            <a:ext cx="1334088" cy="9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QLite - Wikibooks, open books for an open world">
            <a:extLst>
              <a:ext uri="{FF2B5EF4-FFF2-40B4-BE49-F238E27FC236}">
                <a16:creationId xmlns:a16="http://schemas.microsoft.com/office/drawing/2014/main" id="{4ADBDA26-D3F4-4371-ACA2-379758F4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61" y="3668652"/>
            <a:ext cx="1224250" cy="5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MongoDB is a Popular Open-Source NoSQL Database - Locus IT Services Nordic  | Your Trusted Partner for Data Science &amp; Analytics Solutions">
            <a:extLst>
              <a:ext uri="{FF2B5EF4-FFF2-40B4-BE49-F238E27FC236}">
                <a16:creationId xmlns:a16="http://schemas.microsoft.com/office/drawing/2014/main" id="{4CAE963F-B1CD-4A0F-9470-642ABDED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77" y="5655616"/>
            <a:ext cx="1810516" cy="60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REDIS | Operations | Technology | JOSHMARTIN">
            <a:extLst>
              <a:ext uri="{FF2B5EF4-FFF2-40B4-BE49-F238E27FC236}">
                <a16:creationId xmlns:a16="http://schemas.microsoft.com/office/drawing/2014/main" id="{0027400D-28A3-4705-B518-D3745D74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46" y="3453678"/>
            <a:ext cx="840834" cy="7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Apache Cassandra - Wikipedia, la enciclopedia libre">
            <a:extLst>
              <a:ext uri="{FF2B5EF4-FFF2-40B4-BE49-F238E27FC236}">
                <a16:creationId xmlns:a16="http://schemas.microsoft.com/office/drawing/2014/main" id="{7E61F85B-CAC0-436E-869C-F208EA06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409" y="3446500"/>
            <a:ext cx="1224250" cy="8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mazon RDS for MariaDB – Amazon Web Services (AWS)">
            <a:extLst>
              <a:ext uri="{FF2B5EF4-FFF2-40B4-BE49-F238E27FC236}">
                <a16:creationId xmlns:a16="http://schemas.microsoft.com/office/drawing/2014/main" id="{D175D840-5CB1-4B91-8805-F72D4657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403" y="4584460"/>
            <a:ext cx="1404103" cy="7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E99357-6B7B-439D-93F4-D1369F88C6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545" y="3521999"/>
            <a:ext cx="4567195" cy="31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2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de tres capas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758508"/>
            <a:ext cx="11150656" cy="129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1800" dirty="0"/>
              <a:t>Un sistema de bases de datos está diseñado para separar lo que el usuario ve, de cómo están organizados los datos, y de cómo realmente se almacenan físicamente. </a:t>
            </a:r>
          </a:p>
          <a:p>
            <a:pPr marL="342900" indent="-342900"/>
            <a:r>
              <a:rPr lang="es-MX" sz="1800" dirty="0"/>
              <a:t>Los niveles de abstracción en un DBMS son capas diseñadas para ocultar la complejidad técnica del almacenamiento de datos y facilitar la interacción de diferentes tipos de usuarios con el sistema. </a:t>
            </a:r>
          </a:p>
          <a:p>
            <a:pPr marL="342900" indent="-342900"/>
            <a:endParaRPr lang="es-MX" sz="2000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653F669-8648-4DA8-B1AA-BC2D3C7C6A21}"/>
              </a:ext>
            </a:extLst>
          </p:cNvPr>
          <p:cNvGrpSpPr/>
          <p:nvPr/>
        </p:nvGrpSpPr>
        <p:grpSpPr>
          <a:xfrm>
            <a:off x="6265652" y="2263687"/>
            <a:ext cx="5635403" cy="4204898"/>
            <a:chOff x="6556597" y="2138996"/>
            <a:chExt cx="5635403" cy="4204898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36DECDD2-A91A-402A-AED5-5418C3FC5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7055" y="3692240"/>
              <a:ext cx="550025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EB7296DB-6226-43AD-87FC-AC81DC972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7052" y="5314539"/>
              <a:ext cx="550025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F021617-C8E6-42C4-88D3-EE7EF465631C}"/>
                </a:ext>
              </a:extLst>
            </p:cNvPr>
            <p:cNvSpPr txBox="1"/>
            <p:nvPr/>
          </p:nvSpPr>
          <p:spPr>
            <a:xfrm>
              <a:off x="9864437" y="2138996"/>
              <a:ext cx="2327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2200" b="1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View Level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8C43B02-A953-4958-92CE-2B34D2AA9BB2}"/>
                </a:ext>
              </a:extLst>
            </p:cNvPr>
            <p:cNvSpPr txBox="1"/>
            <p:nvPr/>
          </p:nvSpPr>
          <p:spPr>
            <a:xfrm>
              <a:off x="9864435" y="3702965"/>
              <a:ext cx="2327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2200" b="1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Logical Level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2596D334-09BC-4EFF-A19B-807944CFA6D0}"/>
                </a:ext>
              </a:extLst>
            </p:cNvPr>
            <p:cNvSpPr txBox="1"/>
            <p:nvPr/>
          </p:nvSpPr>
          <p:spPr>
            <a:xfrm>
              <a:off x="9864436" y="5332690"/>
              <a:ext cx="2327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2200" b="1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Pyshical Level</a:t>
              </a:r>
            </a:p>
          </p:txBody>
        </p: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1CF04D7D-271D-4B83-A50C-AAADF639498F}"/>
                </a:ext>
              </a:extLst>
            </p:cNvPr>
            <p:cNvGrpSpPr/>
            <p:nvPr/>
          </p:nvGrpSpPr>
          <p:grpSpPr>
            <a:xfrm>
              <a:off x="6556597" y="2842853"/>
              <a:ext cx="4224840" cy="3501041"/>
              <a:chOff x="7803506" y="2579613"/>
              <a:chExt cx="4224840" cy="3501041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B7C09A7-5992-4FEB-BE3B-F3A731D30797}"/>
                  </a:ext>
                </a:extLst>
              </p:cNvPr>
              <p:cNvSpPr txBox="1"/>
              <p:nvPr/>
            </p:nvSpPr>
            <p:spPr>
              <a:xfrm>
                <a:off x="7803506" y="2618503"/>
                <a:ext cx="109110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1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BE75D09-4A99-4088-9545-41FAFD966F42}"/>
                  </a:ext>
                </a:extLst>
              </p:cNvPr>
              <p:cNvSpPr txBox="1"/>
              <p:nvPr/>
            </p:nvSpPr>
            <p:spPr>
              <a:xfrm>
                <a:off x="9322930" y="2618503"/>
                <a:ext cx="109110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2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54F01B6-B69B-4CA8-9FA9-53832B1F28DA}"/>
                  </a:ext>
                </a:extLst>
              </p:cNvPr>
              <p:cNvSpPr txBox="1"/>
              <p:nvPr/>
            </p:nvSpPr>
            <p:spPr>
              <a:xfrm>
                <a:off x="10836154" y="2618503"/>
                <a:ext cx="119219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n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22C5F7-87E7-44FE-A41F-7DEC64D497CB}"/>
                  </a:ext>
                </a:extLst>
              </p:cNvPr>
              <p:cNvSpPr txBox="1"/>
              <p:nvPr/>
            </p:nvSpPr>
            <p:spPr>
              <a:xfrm>
                <a:off x="10414039" y="2579613"/>
                <a:ext cx="4221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…</a:t>
                </a:r>
                <a:endParaRPr lang="es-CO" sz="2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EE2800F8-6621-46C7-9DEF-A4F6CCDB7878}"/>
                  </a:ext>
                </a:extLst>
              </p:cNvPr>
              <p:cNvSpPr txBox="1"/>
              <p:nvPr/>
            </p:nvSpPr>
            <p:spPr>
              <a:xfrm>
                <a:off x="9317179" y="4058246"/>
                <a:ext cx="1091109" cy="4001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Table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900EE1C-D2D0-4C34-B64C-ECBC9173F995}"/>
                  </a:ext>
                </a:extLst>
              </p:cNvPr>
              <p:cNvSpPr txBox="1"/>
              <p:nvPr/>
            </p:nvSpPr>
            <p:spPr>
              <a:xfrm>
                <a:off x="9230396" y="5680544"/>
                <a:ext cx="1264674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accent4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Storage</a:t>
                </a:r>
              </a:p>
            </p:txBody>
          </p: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B14D7A79-3D50-4494-BB0D-F3ADDBF253C1}"/>
                  </a:ext>
                </a:extLst>
              </p:cNvPr>
              <p:cNvCxnSpPr>
                <a:stCxn id="2" idx="2"/>
              </p:cNvCxnSpPr>
              <p:nvPr/>
            </p:nvCxnSpPr>
            <p:spPr>
              <a:xfrm>
                <a:off x="8349061" y="3018613"/>
                <a:ext cx="968118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EB38BB4-0DB2-4082-80F0-DC4854A813A5}"/>
                  </a:ext>
                </a:extLst>
              </p:cNvPr>
              <p:cNvCxnSpPr>
                <a:cxnSpLocks/>
                <a:stCxn id="17" idx="2"/>
                <a:endCxn id="20" idx="0"/>
              </p:cNvCxnSpPr>
              <p:nvPr/>
            </p:nvCxnSpPr>
            <p:spPr>
              <a:xfrm flipH="1">
                <a:off x="9862734" y="3018613"/>
                <a:ext cx="5751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EC7DF4E3-B7D5-4722-ABA0-F6ACEC6EC1F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10408288" y="3018613"/>
                <a:ext cx="1023962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de flecha 37">
                <a:extLst>
                  <a:ext uri="{FF2B5EF4-FFF2-40B4-BE49-F238E27FC236}">
                    <a16:creationId xmlns:a16="http://schemas.microsoft.com/office/drawing/2014/main" id="{51C2A933-9169-40C9-BC24-8AA49E8AA5D1}"/>
                  </a:ext>
                </a:extLst>
              </p:cNvPr>
              <p:cNvCxnSpPr>
                <a:cxnSpLocks/>
                <a:stCxn id="20" idx="2"/>
                <a:endCxn id="22" idx="0"/>
              </p:cNvCxnSpPr>
              <p:nvPr/>
            </p:nvCxnSpPr>
            <p:spPr>
              <a:xfrm flipH="1">
                <a:off x="9862733" y="4458356"/>
                <a:ext cx="1" cy="122218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489C728-4613-41FB-8742-FB473B7D55AE}"/>
              </a:ext>
            </a:extLst>
          </p:cNvPr>
          <p:cNvSpPr txBox="1"/>
          <p:nvPr/>
        </p:nvSpPr>
        <p:spPr>
          <a:xfrm>
            <a:off x="964479" y="2428513"/>
            <a:ext cx="51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latin typeface="Roboto" panose="02000000000000000000" pitchFamily="2" charset="0"/>
                <a:ea typeface="Roboto" panose="02000000000000000000" pitchFamily="2" charset="0"/>
              </a:rPr>
              <a:t>Nivel de Vista (View Level)</a:t>
            </a:r>
          </a:p>
          <a:p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Qué información se expone a los usuarios, qué se les permite ver.</a:t>
            </a:r>
            <a:endParaRPr lang="es-CO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58B3FF6-5E03-462C-AAFE-6FD74507AB42}"/>
              </a:ext>
            </a:extLst>
          </p:cNvPr>
          <p:cNvSpPr txBox="1"/>
          <p:nvPr/>
        </p:nvSpPr>
        <p:spPr>
          <a:xfrm>
            <a:off x="970864" y="3771638"/>
            <a:ext cx="515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latin typeface="Roboto" panose="02000000000000000000" pitchFamily="2" charset="0"/>
                <a:ea typeface="Roboto" panose="02000000000000000000" pitchFamily="2" charset="0"/>
              </a:rPr>
              <a:t>Nivel Lógico (Logical Level)</a:t>
            </a:r>
          </a:p>
          <a:p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Qué datos están allí, qué atributos tienen, qué restricciones deberían aplicar el BDSM...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BA8CA2B-C1AF-4024-9EC8-BAE4EF152831}"/>
              </a:ext>
            </a:extLst>
          </p:cNvPr>
          <p:cNvSpPr txBox="1"/>
          <p:nvPr/>
        </p:nvSpPr>
        <p:spPr>
          <a:xfrm>
            <a:off x="964479" y="5331060"/>
            <a:ext cx="516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latin typeface="Roboto" panose="02000000000000000000" pitchFamily="2" charset="0"/>
                <a:ea typeface="Roboto" panose="02000000000000000000" pitchFamily="2" charset="0"/>
              </a:rPr>
              <a:t>Nivel Físico (Physical Level)</a:t>
            </a:r>
          </a:p>
          <a:p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Cómo se almacenan los datos, dónde están ubicados, cuántos bytes, qué tipo de índices...</a:t>
            </a:r>
          </a:p>
        </p:txBody>
      </p:sp>
    </p:spTree>
    <p:extLst>
      <p:ext uri="{BB962C8B-B14F-4D97-AF65-F5344CB8AC3E}">
        <p14:creationId xmlns:p14="http://schemas.microsoft.com/office/powerpoint/2010/main" val="294355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de tres capas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C400D2C-C60F-4A5E-BE19-3FF619F719B7}"/>
              </a:ext>
            </a:extLst>
          </p:cNvPr>
          <p:cNvGrpSpPr/>
          <p:nvPr/>
        </p:nvGrpSpPr>
        <p:grpSpPr>
          <a:xfrm>
            <a:off x="6430657" y="2108558"/>
            <a:ext cx="5579985" cy="3501041"/>
            <a:chOff x="6556597" y="2579613"/>
            <a:chExt cx="5579985" cy="3501041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36DECDD2-A91A-402A-AED5-5418C3FC5FD0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6567056" y="3429003"/>
              <a:ext cx="3962478" cy="3723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EB7296DB-6226-43AD-87FC-AC81DC9720C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6567053" y="5051301"/>
              <a:ext cx="3962480" cy="3077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1CF04D7D-271D-4B83-A50C-AAADF639498F}"/>
                </a:ext>
              </a:extLst>
            </p:cNvPr>
            <p:cNvGrpSpPr/>
            <p:nvPr/>
          </p:nvGrpSpPr>
          <p:grpSpPr>
            <a:xfrm>
              <a:off x="6556597" y="2579613"/>
              <a:ext cx="4224840" cy="3501041"/>
              <a:chOff x="7803506" y="2579613"/>
              <a:chExt cx="4224840" cy="3501041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B7C09A7-5992-4FEB-BE3B-F3A731D30797}"/>
                  </a:ext>
                </a:extLst>
              </p:cNvPr>
              <p:cNvSpPr txBox="1"/>
              <p:nvPr/>
            </p:nvSpPr>
            <p:spPr>
              <a:xfrm>
                <a:off x="7803506" y="2618503"/>
                <a:ext cx="109110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1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BE75D09-4A99-4088-9545-41FAFD966F42}"/>
                  </a:ext>
                </a:extLst>
              </p:cNvPr>
              <p:cNvSpPr txBox="1"/>
              <p:nvPr/>
            </p:nvSpPr>
            <p:spPr>
              <a:xfrm>
                <a:off x="9322930" y="2618503"/>
                <a:ext cx="109110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2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54F01B6-B69B-4CA8-9FA9-53832B1F28DA}"/>
                  </a:ext>
                </a:extLst>
              </p:cNvPr>
              <p:cNvSpPr txBox="1"/>
              <p:nvPr/>
            </p:nvSpPr>
            <p:spPr>
              <a:xfrm>
                <a:off x="10836154" y="2618503"/>
                <a:ext cx="119219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View n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22C5F7-87E7-44FE-A41F-7DEC64D497CB}"/>
                  </a:ext>
                </a:extLst>
              </p:cNvPr>
              <p:cNvSpPr txBox="1"/>
              <p:nvPr/>
            </p:nvSpPr>
            <p:spPr>
              <a:xfrm>
                <a:off x="10414039" y="2579613"/>
                <a:ext cx="4221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…</a:t>
                </a:r>
                <a:endParaRPr lang="es-CO" sz="2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EE2800F8-6621-46C7-9DEF-A4F6CCDB7878}"/>
                  </a:ext>
                </a:extLst>
              </p:cNvPr>
              <p:cNvSpPr txBox="1"/>
              <p:nvPr/>
            </p:nvSpPr>
            <p:spPr>
              <a:xfrm>
                <a:off x="9317179" y="4058246"/>
                <a:ext cx="1091109" cy="4001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Table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900EE1C-D2D0-4C34-B64C-ECBC9173F995}"/>
                  </a:ext>
                </a:extLst>
              </p:cNvPr>
              <p:cNvSpPr txBox="1"/>
              <p:nvPr/>
            </p:nvSpPr>
            <p:spPr>
              <a:xfrm>
                <a:off x="9230396" y="5680544"/>
                <a:ext cx="1264674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accent4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Storage</a:t>
                </a:r>
              </a:p>
            </p:txBody>
          </p: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B14D7A79-3D50-4494-BB0D-F3ADDBF253C1}"/>
                  </a:ext>
                </a:extLst>
              </p:cNvPr>
              <p:cNvCxnSpPr>
                <a:stCxn id="2" idx="2"/>
              </p:cNvCxnSpPr>
              <p:nvPr/>
            </p:nvCxnSpPr>
            <p:spPr>
              <a:xfrm>
                <a:off x="8349061" y="3018613"/>
                <a:ext cx="968118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EB38BB4-0DB2-4082-80F0-DC4854A813A5}"/>
                  </a:ext>
                </a:extLst>
              </p:cNvPr>
              <p:cNvCxnSpPr>
                <a:cxnSpLocks/>
                <a:stCxn id="17" idx="2"/>
                <a:endCxn id="20" idx="0"/>
              </p:cNvCxnSpPr>
              <p:nvPr/>
            </p:nvCxnSpPr>
            <p:spPr>
              <a:xfrm flipH="1">
                <a:off x="9862734" y="3018613"/>
                <a:ext cx="5751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EC7DF4E3-B7D5-4722-ABA0-F6ACEC6EC1F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10408288" y="3018613"/>
                <a:ext cx="1023962" cy="1039633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de flecha 37">
                <a:extLst>
                  <a:ext uri="{FF2B5EF4-FFF2-40B4-BE49-F238E27FC236}">
                    <a16:creationId xmlns:a16="http://schemas.microsoft.com/office/drawing/2014/main" id="{51C2A933-9169-40C9-BC24-8AA49E8AA5D1}"/>
                  </a:ext>
                </a:extLst>
              </p:cNvPr>
              <p:cNvCxnSpPr>
                <a:cxnSpLocks/>
                <a:stCxn id="20" idx="2"/>
                <a:endCxn id="22" idx="0"/>
              </p:cNvCxnSpPr>
              <p:nvPr/>
            </p:nvCxnSpPr>
            <p:spPr>
              <a:xfrm flipH="1">
                <a:off x="9862733" y="4458356"/>
                <a:ext cx="1" cy="122218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7CEAAB22-E9C2-4A71-9994-AF22EAC2E10F}"/>
                </a:ext>
              </a:extLst>
            </p:cNvPr>
            <p:cNvSpPr txBox="1"/>
            <p:nvPr/>
          </p:nvSpPr>
          <p:spPr>
            <a:xfrm>
              <a:off x="10529534" y="3173851"/>
              <a:ext cx="1607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Logical data independence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03CC7DC-BE6A-4A75-B636-C2D271151420}"/>
                </a:ext>
              </a:extLst>
            </p:cNvPr>
            <p:cNvSpPr txBox="1"/>
            <p:nvPr/>
          </p:nvSpPr>
          <p:spPr>
            <a:xfrm>
              <a:off x="10529533" y="4789689"/>
              <a:ext cx="1482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data independence</a:t>
              </a:r>
            </a:p>
          </p:txBody>
        </p:sp>
      </p:grpSp>
      <p:sp>
        <p:nvSpPr>
          <p:cNvPr id="33" name="Google Shape;310;p34">
            <a:extLst>
              <a:ext uri="{FF2B5EF4-FFF2-40B4-BE49-F238E27FC236}">
                <a16:creationId xmlns:a16="http://schemas.microsoft.com/office/drawing/2014/main" id="{6A6CEF60-1732-4FFE-A422-214B4D9DC665}"/>
              </a:ext>
            </a:extLst>
          </p:cNvPr>
          <p:cNvSpPr txBox="1">
            <a:spLocks/>
          </p:cNvSpPr>
          <p:nvPr/>
        </p:nvSpPr>
        <p:spPr>
          <a:xfrm>
            <a:off x="841802" y="773636"/>
            <a:ext cx="5254198" cy="253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27000" indent="0">
              <a:buNone/>
            </a:pPr>
            <a:r>
              <a:rPr lang="es-MX" sz="2000" b="1" dirty="0"/>
              <a:t>Independencia Lógica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Podemos modificar las definiciones de nuestras tablas sin tener que cambiar las vistas de la aplicación.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Ejemplo:</a:t>
            </a:r>
            <a:endParaRPr lang="es-MX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Agregar / eliminar / renombrar atributos de una tabla.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Renombrar una tabla.</a:t>
            </a:r>
          </a:p>
        </p:txBody>
      </p:sp>
      <p:sp>
        <p:nvSpPr>
          <p:cNvPr id="34" name="Google Shape;310;p34">
            <a:extLst>
              <a:ext uri="{FF2B5EF4-FFF2-40B4-BE49-F238E27FC236}">
                <a16:creationId xmlns:a16="http://schemas.microsoft.com/office/drawing/2014/main" id="{086A4327-8D77-4E64-8A86-C109ECFD644C}"/>
              </a:ext>
            </a:extLst>
          </p:cNvPr>
          <p:cNvSpPr txBox="1">
            <a:spLocks/>
          </p:cNvSpPr>
          <p:nvPr/>
        </p:nvSpPr>
        <p:spPr>
          <a:xfrm>
            <a:off x="802138" y="3309225"/>
            <a:ext cx="5094393" cy="33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27000" indent="0">
              <a:buNone/>
            </a:pPr>
            <a:r>
              <a:rPr lang="es-MX" sz="2000" b="1" dirty="0"/>
              <a:t>Independencia Física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Podemos cambiar cómo/dónde los objetos de la base de datos están representados en el almacenamiento físico.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Ejemplos:</a:t>
            </a:r>
            <a:endParaRPr lang="es-MX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Usar 32 bits en lugar de 64 bits para enteros.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Convertir un índice de un Árbol B+ a una SkipList.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Comprimir una tabla cuando está almacenada en disco.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Mover una tabla a otro disco/máquina.</a:t>
            </a:r>
          </a:p>
        </p:txBody>
      </p:sp>
    </p:spTree>
    <p:extLst>
      <p:ext uri="{BB962C8B-B14F-4D97-AF65-F5344CB8AC3E}">
        <p14:creationId xmlns:p14="http://schemas.microsoft.com/office/powerpoint/2010/main" val="190622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usuarios</a:t>
            </a:r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72CBEC3F-B3C5-4D0D-902F-32F686566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46320"/>
          <a:stretch/>
        </p:blipFill>
        <p:spPr>
          <a:xfrm>
            <a:off x="2806049" y="1302327"/>
            <a:ext cx="6797280" cy="52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2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usuarios</a:t>
            </a:r>
          </a:p>
        </p:txBody>
      </p:sp>
      <p:sp>
        <p:nvSpPr>
          <p:cNvPr id="21" name="Google Shape;310;p34">
            <a:extLst>
              <a:ext uri="{FF2B5EF4-FFF2-40B4-BE49-F238E27FC236}">
                <a16:creationId xmlns:a16="http://schemas.microsoft.com/office/drawing/2014/main" id="{03F0DB01-450E-4B28-86F0-A71C26934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01995"/>
            <a:ext cx="10812896" cy="259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MX" sz="2200" dirty="0"/>
              <a:t>Las personas que trabajan con bases de datos se dividen en diferentes categorías según su nivel de interacción técnica y sus responsabilidades.</a:t>
            </a:r>
          </a:p>
          <a:p>
            <a:pPr marL="342900" indent="-342900"/>
            <a:r>
              <a:rPr lang="es-CO" sz="2000" dirty="0">
                <a:latin typeface="Roboto" panose="02000000000000000000" pitchFamily="2" charset="0"/>
                <a:ea typeface="Roboto" panose="02000000000000000000" pitchFamily="2" charset="0"/>
              </a:rPr>
              <a:t>Naive users (usuarios ingenuos / finales) </a:t>
            </a:r>
          </a:p>
          <a:p>
            <a:pPr marL="342900" indent="-342900"/>
            <a:r>
              <a:rPr lang="es-CO" sz="2000" dirty="0">
                <a:latin typeface="Roboto" panose="02000000000000000000" pitchFamily="2" charset="0"/>
                <a:ea typeface="Roboto" panose="02000000000000000000" pitchFamily="2" charset="0"/>
              </a:rPr>
              <a:t>Casual users (usuarios ocasionales)</a:t>
            </a:r>
            <a:endParaRPr lang="es-MX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CO" sz="2000" dirty="0">
                <a:latin typeface="Roboto" panose="02000000000000000000" pitchFamily="2" charset="0"/>
                <a:ea typeface="Roboto" panose="02000000000000000000" pitchFamily="2" charset="0"/>
              </a:rPr>
              <a:t>Application programmers (programadores de aplicaciones)</a:t>
            </a:r>
            <a:endParaRPr lang="es-MX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CO" sz="2000" dirty="0">
                <a:latin typeface="Roboto" panose="02000000000000000000" pitchFamily="2" charset="0"/>
                <a:ea typeface="Roboto" panose="02000000000000000000" pitchFamily="2" charset="0"/>
              </a:rPr>
              <a:t>DBA – Database Administrator</a:t>
            </a:r>
            <a:endParaRPr lang="es-MX" sz="1600" dirty="0"/>
          </a:p>
          <a:p>
            <a:pPr marL="342900" indent="-342900"/>
            <a:endParaRPr lang="es-MX" sz="2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F4E182A-C476-4437-A544-6E7872A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123" y="3498579"/>
            <a:ext cx="72199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usuarios</a:t>
            </a:r>
          </a:p>
        </p:txBody>
      </p:sp>
      <p:sp>
        <p:nvSpPr>
          <p:cNvPr id="7" name="Google Shape;310;p34">
            <a:extLst>
              <a:ext uri="{FF2B5EF4-FFF2-40B4-BE49-F238E27FC236}">
                <a16:creationId xmlns:a16="http://schemas.microsoft.com/office/drawing/2014/main" id="{612F532F-CBD6-4BD5-8B50-76DFE2848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76" y="832416"/>
            <a:ext cx="10812896" cy="202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CO" sz="2200" b="1" dirty="0">
                <a:latin typeface="Roboto" panose="02000000000000000000" pitchFamily="2" charset="0"/>
                <a:ea typeface="Roboto" panose="02000000000000000000" pitchFamily="2" charset="0"/>
              </a:rPr>
              <a:t>Naive users (usuarios ingenuos / finales)</a:t>
            </a:r>
            <a:endParaRPr lang="es-CO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Son el grupo más numeroso y, por lo general, no son profesionales de la computación.</a:t>
            </a:r>
            <a:r>
              <a:rPr lang="es-CO" sz="2000" b="0" i="0" dirty="0">
                <a:solidFill>
                  <a:srgbClr val="303030"/>
                </a:solidFill>
                <a:effectLst/>
                <a:latin typeface="Google Sans Text"/>
              </a:rPr>
              <a:t> </a:t>
            </a: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No tienen que preocuparse sobre el funcionamiento interno del DBMS.</a:t>
            </a:r>
            <a:endParaRPr lang="es-CO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CO" sz="2000" dirty="0">
                <a:latin typeface="Roboto" panose="02000000000000000000" pitchFamily="2" charset="0"/>
                <a:ea typeface="Roboto" panose="02000000000000000000" pitchFamily="2" charset="0"/>
              </a:rPr>
              <a:t>Acceden a la base de datos a través de aplicaciones o interfaces simplificadas (como formularios web o terminales de agentes de viajes) escritas por programadores.</a:t>
            </a:r>
            <a:endParaRPr lang="es-MX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B58809-A2EC-4586-946F-0E0B1464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84" y="3164779"/>
            <a:ext cx="4313758" cy="34510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10DBDD4-88D6-4A63-A024-E11AB9A383FB}"/>
              </a:ext>
            </a:extLst>
          </p:cNvPr>
          <p:cNvSpPr txBox="1"/>
          <p:nvPr/>
        </p:nvSpPr>
        <p:spPr>
          <a:xfrm>
            <a:off x="6293724" y="3013501"/>
            <a:ext cx="4313758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El </a:t>
            </a:r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</a:rPr>
              <a:t>usuario final</a:t>
            </a:r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 cree que usa una aplicación, pero en realidad está usando una base de datos</a:t>
            </a:r>
          </a:p>
        </p:txBody>
      </p:sp>
      <p:pic>
        <p:nvPicPr>
          <p:cNvPr id="10" name="Picture 2" descr="Pc - Free icons">
            <a:extLst>
              <a:ext uri="{FF2B5EF4-FFF2-40B4-BE49-F238E27FC236}">
                <a16:creationId xmlns:a16="http://schemas.microsoft.com/office/drawing/2014/main" id="{E18E87EA-472A-445A-844C-64D646C4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55" y="4205404"/>
            <a:ext cx="1170159" cy="11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martphone - Free technology icons">
            <a:extLst>
              <a:ext uri="{FF2B5EF4-FFF2-40B4-BE49-F238E27FC236}">
                <a16:creationId xmlns:a16="http://schemas.microsoft.com/office/drawing/2014/main" id="{B204FDAF-40BB-4792-9734-D7493E9F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652" y="4252484"/>
            <a:ext cx="987995" cy="9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08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Sobre el curso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99331"/>
            <a:ext cx="10515600" cy="175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En este curso se abordaran algunos conceptos relacionados con el diseño y la implementación de sistemas de gestión de bases de datos orientados a disco.</a:t>
            </a:r>
          </a:p>
          <a:p>
            <a:pPr marL="342900" indent="-342900"/>
            <a:r>
              <a:rPr lang="es-MX" sz="2200" dirty="0"/>
              <a:t>No es un curso sobre cómo usar una base de datos para construir aplicaciones ni sobre cómo administrar una base de datos.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F7EB7B-9910-4868-98B2-3FFA99FA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82" y="2753656"/>
            <a:ext cx="4763018" cy="29284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C534FD-DE4C-41C4-AB8D-F953C3C8D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99" y="2898545"/>
            <a:ext cx="4567195" cy="31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usuarios</a:t>
            </a:r>
          </a:p>
        </p:txBody>
      </p:sp>
      <p:sp>
        <p:nvSpPr>
          <p:cNvPr id="4" name="Google Shape;310;p34">
            <a:extLst>
              <a:ext uri="{FF2B5EF4-FFF2-40B4-BE49-F238E27FC236}">
                <a16:creationId xmlns:a16="http://schemas.microsoft.com/office/drawing/2014/main" id="{DF65308E-84FF-47B2-9DBB-0C6A3FEB6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76" y="832416"/>
            <a:ext cx="11062986" cy="197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CO" sz="2200" b="1" dirty="0">
                <a:latin typeface="Roboto" panose="02000000000000000000" pitchFamily="2" charset="0"/>
                <a:ea typeface="Roboto" panose="02000000000000000000" pitchFamily="2" charset="0"/>
              </a:rPr>
              <a:t>Casual users (usuarios ocasionales o sofisticados)</a:t>
            </a:r>
            <a:endParaRPr lang="es-MX" sz="22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Realizan un uso más extenso del sistema y suelen escribir sus propias consultas para obtener la información que necesitan.</a:t>
            </a: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Requieren un entendimiento más profundo de las características del DBMS y de la estructura de los datos.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09622F-4FA2-42E5-924F-47FB4EAA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2" y="3024540"/>
            <a:ext cx="4857750" cy="33337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3640F0-D6C3-45A2-A061-674A2A4F5DAB}"/>
              </a:ext>
            </a:extLst>
          </p:cNvPr>
          <p:cNvSpPr txBox="1"/>
          <p:nvPr/>
        </p:nvSpPr>
        <p:spPr>
          <a:xfrm>
            <a:off x="7628331" y="3013501"/>
            <a:ext cx="378372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Los </a:t>
            </a:r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</a:rPr>
              <a:t>usuarios ocasionales</a:t>
            </a:r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 saben qué datos quieren y para que, pero no construyen el sistema.</a:t>
            </a:r>
          </a:p>
        </p:txBody>
      </p:sp>
      <p:pic>
        <p:nvPicPr>
          <p:cNvPr id="7" name="Picture 2" descr="SQL Database (generic) | Microsoft Azure Color">
            <a:extLst>
              <a:ext uri="{FF2B5EF4-FFF2-40B4-BE49-F238E27FC236}">
                <a16:creationId xmlns:a16="http://schemas.microsoft.com/office/drawing/2014/main" id="{45E30D4C-9B06-49DC-A484-522E5F8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04" y="4283824"/>
            <a:ext cx="569776" cy="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ower Query - SPIRIT-FORMATION">
            <a:extLst>
              <a:ext uri="{FF2B5EF4-FFF2-40B4-BE49-F238E27FC236}">
                <a16:creationId xmlns:a16="http://schemas.microsoft.com/office/drawing/2014/main" id="{7BEC6AEF-4265-44D3-99BD-859AB84B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422" y="4234246"/>
            <a:ext cx="902412" cy="9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DEDE4-C28D-4210-9B5B-43D24EEE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287" y="4283824"/>
            <a:ext cx="763489" cy="7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3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usuarios</a:t>
            </a:r>
          </a:p>
        </p:txBody>
      </p:sp>
      <p:sp>
        <p:nvSpPr>
          <p:cNvPr id="4" name="Google Shape;310;p34">
            <a:extLst>
              <a:ext uri="{FF2B5EF4-FFF2-40B4-BE49-F238E27FC236}">
                <a16:creationId xmlns:a16="http://schemas.microsoft.com/office/drawing/2014/main" id="{C6B56CD6-14E1-4A42-9411-5E2457068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76" y="832416"/>
            <a:ext cx="10812896" cy="202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CO" sz="2200" b="1" dirty="0">
                <a:latin typeface="Roboto" panose="02000000000000000000" pitchFamily="2" charset="0"/>
                <a:ea typeface="Roboto" panose="02000000000000000000" pitchFamily="2" charset="0"/>
              </a:rPr>
              <a:t>Application programmers (programadores de aplicaciones)</a:t>
            </a:r>
            <a:endParaRPr lang="es-MX" sz="22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MX" sz="2000" b="0" i="0" dirty="0">
                <a:solidFill>
                  <a:srgbClr val="30303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Son los profesionales encargados de construir las herramientas para los usuarios finales.</a:t>
            </a: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Desarrollan las aplicaciones que facilitan el acceso a los datos para los usuarios no profesionales.</a:t>
            </a:r>
            <a:endParaRPr lang="es-CO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Utilizan lenguajes de programación (como Java o C++) combinados con lenguajes de datos proporcionados por el DBMS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82E9AB-5808-4614-BB36-8B5872E0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56" y="3164494"/>
            <a:ext cx="4191000" cy="3352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79019C3-9FA1-4C7A-9D31-63548BA73B8E}"/>
              </a:ext>
            </a:extLst>
          </p:cNvPr>
          <p:cNvSpPr txBox="1"/>
          <p:nvPr/>
        </p:nvSpPr>
        <p:spPr>
          <a:xfrm>
            <a:off x="7237665" y="3116719"/>
            <a:ext cx="4462507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El </a:t>
            </a:r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</a:rPr>
              <a:t>programador</a:t>
            </a:r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 no manipula directamente los datos, sino que construyen los caminos para acceder a ellos.</a:t>
            </a:r>
          </a:p>
        </p:txBody>
      </p:sp>
      <p:pic>
        <p:nvPicPr>
          <p:cNvPr id="7" name="Picture 2" descr="SQL Database (generic) | Microsoft Azure Color">
            <a:extLst>
              <a:ext uri="{FF2B5EF4-FFF2-40B4-BE49-F238E27FC236}">
                <a16:creationId xmlns:a16="http://schemas.microsoft.com/office/drawing/2014/main" id="{E069D07E-D7C7-4B6C-A22B-6F9285AD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6" y="4462504"/>
            <a:ext cx="569776" cy="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PostgreSQL - Wikipedia">
            <a:extLst>
              <a:ext uri="{FF2B5EF4-FFF2-40B4-BE49-F238E27FC236}">
                <a16:creationId xmlns:a16="http://schemas.microsoft.com/office/drawing/2014/main" id="{9E13153E-4423-497F-89C4-1193B754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27" y="4152630"/>
            <a:ext cx="716182" cy="7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What is MySQL? | OVHcloud Asia">
            <a:extLst>
              <a:ext uri="{FF2B5EF4-FFF2-40B4-BE49-F238E27FC236}">
                <a16:creationId xmlns:a16="http://schemas.microsoft.com/office/drawing/2014/main" id="{80E0850D-35B4-4B03-903F-FCD7304A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60" y="4161833"/>
            <a:ext cx="1403131" cy="6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B1604C8-56DB-424F-9E09-FB3AEA88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72" y="4989125"/>
            <a:ext cx="1943653" cy="5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Java (programming language) - Wikipedia">
            <a:extLst>
              <a:ext uri="{FF2B5EF4-FFF2-40B4-BE49-F238E27FC236}">
                <a16:creationId xmlns:a16="http://schemas.microsoft.com/office/drawing/2014/main" id="{E63D140E-CA66-407B-A98C-181C13D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90" y="5489556"/>
            <a:ext cx="584667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A2507-F007-4D9F-9305-BAE489B2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77" y="5799828"/>
            <a:ext cx="785745" cy="7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Go (lenguaje de programación ...">
            <a:extLst>
              <a:ext uri="{FF2B5EF4-FFF2-40B4-BE49-F238E27FC236}">
                <a16:creationId xmlns:a16="http://schemas.microsoft.com/office/drawing/2014/main" id="{14ACFED8-8229-4438-AAEE-919418D8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642" y="5644389"/>
            <a:ext cx="1171061" cy="4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790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de tres capas</a:t>
            </a:r>
          </a:p>
        </p:txBody>
      </p:sp>
      <p:sp>
        <p:nvSpPr>
          <p:cNvPr id="4" name="Google Shape;310;p34">
            <a:extLst>
              <a:ext uri="{FF2B5EF4-FFF2-40B4-BE49-F238E27FC236}">
                <a16:creationId xmlns:a16="http://schemas.microsoft.com/office/drawing/2014/main" id="{E365F9AF-9EA7-45F4-821F-6E146D26A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76" y="832417"/>
            <a:ext cx="10812896" cy="329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CO" sz="2200" b="1" dirty="0">
                <a:latin typeface="Roboto" panose="02000000000000000000" pitchFamily="2" charset="0"/>
                <a:ea typeface="Roboto" panose="02000000000000000000" pitchFamily="2" charset="0"/>
              </a:rPr>
              <a:t>DBA – Database Administrator</a:t>
            </a:r>
            <a:endParaRPr lang="es-MX" sz="2200" b="1" dirty="0"/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Es el profesional responsable de la gestión integral y el mantenimiento del sistema</a:t>
            </a:r>
          </a:p>
          <a:p>
            <a:pPr marL="342900" indent="-342900"/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Sus tareas son críticas para el funcionamiento de cualquier empresa y se dividen en cuatro áreas principales:</a:t>
            </a:r>
          </a:p>
          <a:p>
            <a:pPr marL="800100" lvl="1" indent="-342900"/>
            <a:r>
              <a:rPr lang="es-CO" sz="1800" dirty="0">
                <a:latin typeface="Roboto" panose="02000000000000000000" pitchFamily="2" charset="0"/>
                <a:ea typeface="Roboto" panose="02000000000000000000" pitchFamily="2" charset="0"/>
              </a:rPr>
              <a:t>Diseño de esquemas </a:t>
            </a:r>
          </a:p>
          <a:p>
            <a:pPr marL="800100" lvl="1" indent="-342900"/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Seguridad y autorización.</a:t>
            </a:r>
          </a:p>
          <a:p>
            <a:pPr marL="800100" lvl="1" indent="-342900"/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Disponibilidad y recuperación.</a:t>
            </a:r>
          </a:p>
          <a:p>
            <a:pPr marL="800100" lvl="1" indent="-342900"/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Ajuste (Database Tuning).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E13D85-4CC6-4413-A9CD-35BA8141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39" y="2708986"/>
            <a:ext cx="4191000" cy="2971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FB7851-A9E1-461A-9F0D-362BD0ADD1FA}"/>
              </a:ext>
            </a:extLst>
          </p:cNvPr>
          <p:cNvSpPr txBox="1"/>
          <p:nvPr/>
        </p:nvSpPr>
        <p:spPr>
          <a:xfrm>
            <a:off x="5068650" y="6114422"/>
            <a:ext cx="3862552" cy="33855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El </a:t>
            </a:r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</a:rPr>
              <a:t>DBA</a:t>
            </a:r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</a:rPr>
              <a:t> no usa la base de datos: la cuida.</a:t>
            </a:r>
          </a:p>
        </p:txBody>
      </p:sp>
      <p:pic>
        <p:nvPicPr>
          <p:cNvPr id="7" name="Picture 2" descr="SQL Database (generic) | Microsoft Azure Color">
            <a:extLst>
              <a:ext uri="{FF2B5EF4-FFF2-40B4-BE49-F238E27FC236}">
                <a16:creationId xmlns:a16="http://schemas.microsoft.com/office/drawing/2014/main" id="{DBAD39DF-E21D-4AE0-AF10-7E61B08B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90" y="4389767"/>
            <a:ext cx="745059" cy="98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PostgreSQL - Wikipedia">
            <a:extLst>
              <a:ext uri="{FF2B5EF4-FFF2-40B4-BE49-F238E27FC236}">
                <a16:creationId xmlns:a16="http://schemas.microsoft.com/office/drawing/2014/main" id="{BFA4DC9E-76AE-4C4E-96C9-E2B0197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539" y="2361353"/>
            <a:ext cx="959210" cy="98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What is MySQL? | OVHcloud Asia">
            <a:extLst>
              <a:ext uri="{FF2B5EF4-FFF2-40B4-BE49-F238E27FC236}">
                <a16:creationId xmlns:a16="http://schemas.microsoft.com/office/drawing/2014/main" id="{62D38592-2781-4857-8182-A2F5A7DA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642" y="2582713"/>
            <a:ext cx="1787811" cy="7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5D5EA8B-06BA-4590-A76F-EA485EB1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98" y="3513072"/>
            <a:ext cx="2288786" cy="6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Java (programming language) - Wikipedia">
            <a:extLst>
              <a:ext uri="{FF2B5EF4-FFF2-40B4-BE49-F238E27FC236}">
                <a16:creationId xmlns:a16="http://schemas.microsoft.com/office/drawing/2014/main" id="{4ED2C8E7-5558-454D-9BA3-95DAADA0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688" y="5186976"/>
            <a:ext cx="598120" cy="109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44DF2-5D38-40C3-A7A5-A7C59933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15" y="4265899"/>
            <a:ext cx="785745" cy="7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Go (lenguaje de programación ...">
            <a:extLst>
              <a:ext uri="{FF2B5EF4-FFF2-40B4-BE49-F238E27FC236}">
                <a16:creationId xmlns:a16="http://schemas.microsoft.com/office/drawing/2014/main" id="{F3226A8B-D1F1-4A8A-9ED8-0D2FF4E9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690" y="5659503"/>
            <a:ext cx="1171061" cy="4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01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Diseño de una base de datos</a:t>
            </a:r>
            <a:endParaRPr dirty="0"/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036C9223-872D-4A3A-9CA0-1D52BD27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872117"/>
            <a:ext cx="10812896" cy="408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MX" sz="2000" dirty="0"/>
              <a:t>El proceso de diseñar la estructura general de la base de datos implica:</a:t>
            </a:r>
          </a:p>
          <a:p>
            <a:pPr marL="342900" indent="-342900"/>
            <a:r>
              <a:rPr lang="es-MX" sz="2000" b="1" dirty="0"/>
              <a:t>Diseño Lógico -</a:t>
            </a:r>
            <a:r>
              <a:rPr lang="es-MX" sz="2000" dirty="0"/>
              <a:t> Decidir el esquema de la base de datos. El diseño de la base de datos requiere que encontremos una "buena" colección de esquemas de relación.</a:t>
            </a:r>
          </a:p>
          <a:p>
            <a:pPr marL="800100" lvl="1" indent="-342900"/>
            <a:r>
              <a:rPr lang="es-MX" sz="2000" b="1" dirty="0"/>
              <a:t>Decisión del negocio: </a:t>
            </a:r>
            <a:r>
              <a:rPr lang="es-MX" sz="2000" dirty="0"/>
              <a:t>Consiste en entender el dominio del problema</a:t>
            </a:r>
            <a:r>
              <a:rPr lang="es-MX" sz="2000" b="1" dirty="0"/>
              <a:t> - </a:t>
            </a:r>
            <a:r>
              <a:rPr lang="es-MX" sz="2000" dirty="0"/>
              <a:t>¿Qué atributos deberíamos registrar en la base de datos?</a:t>
            </a:r>
          </a:p>
          <a:p>
            <a:pPr marL="800100" lvl="1" indent="-342900"/>
            <a:r>
              <a:rPr lang="es-MX" sz="2000" b="1" dirty="0"/>
              <a:t>Decisión de Ciencias de la Computación:</a:t>
            </a:r>
            <a:r>
              <a:rPr lang="es-MX" sz="2000" dirty="0"/>
              <a:t> </a:t>
            </a:r>
            <a:r>
              <a:rPr lang="es-MX" sz="2000" b="1" dirty="0"/>
              <a:t> </a:t>
            </a:r>
            <a:r>
              <a:rPr lang="es-MX" sz="2000" dirty="0"/>
              <a:t>Implica decidir cómo distribuir los datos de forma eficiente</a:t>
            </a:r>
            <a:r>
              <a:rPr lang="es-MX" sz="2000" b="1" dirty="0"/>
              <a:t> -</a:t>
            </a:r>
            <a:r>
              <a:rPr lang="es-MX" sz="2000" dirty="0"/>
              <a:t> ¿Qué esquemas de relación deberíamos tener y cómo deberían distribuirse los atributos entre los diversos esquemas de relación?</a:t>
            </a:r>
          </a:p>
          <a:p>
            <a:pPr marL="342900" indent="-342900"/>
            <a:r>
              <a:rPr lang="es-MX" sz="2000" b="1" dirty="0"/>
              <a:t>Diseño Físico</a:t>
            </a:r>
            <a:r>
              <a:rPr lang="es-MX" sz="2000" dirty="0"/>
              <a:t>:  Etapa donde el esquema lógico (tablas, relaciones y atributos) se traduce en una implementación real dentro de un sistema de almacenamiento – Decidir la disposición física de la base de datos (estructuras de almacenamiento, métodos de acceso, particionamiento, etc).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9B608A-90EE-4A33-829C-17550794937E}"/>
              </a:ext>
            </a:extLst>
          </p:cNvPr>
          <p:cNvSpPr txBox="1"/>
          <p:nvPr/>
        </p:nvSpPr>
        <p:spPr>
          <a:xfrm>
            <a:off x="1106862" y="5101949"/>
            <a:ext cx="1021230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En resumen, un buen </a:t>
            </a:r>
            <a:r>
              <a:rPr lang="es-MX" sz="2000" b="1" dirty="0">
                <a:latin typeface="Roboto" panose="02000000000000000000" pitchFamily="2" charset="0"/>
                <a:ea typeface="Roboto" panose="02000000000000000000" pitchFamily="2" charset="0"/>
              </a:rPr>
              <a:t>diseño lógico</a:t>
            </a:r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 garantiza coherencia mientras que un buen </a:t>
            </a:r>
            <a:r>
              <a:rPr lang="es-MX" sz="2000" b="1" dirty="0">
                <a:latin typeface="Roboto" panose="02000000000000000000" pitchFamily="2" charset="0"/>
                <a:ea typeface="Roboto" panose="02000000000000000000" pitchFamily="2" charset="0"/>
              </a:rPr>
              <a:t>diseño físico</a:t>
            </a:r>
            <a:r>
              <a:rPr lang="es-MX" sz="2000" dirty="0">
                <a:latin typeface="Roboto" panose="02000000000000000000" pitchFamily="2" charset="0"/>
                <a:ea typeface="Roboto" panose="02000000000000000000" pitchFamily="2" charset="0"/>
              </a:rPr>
              <a:t> garantiza eficiencia.</a:t>
            </a:r>
            <a:endParaRPr lang="es-CO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1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Diseño de una base de datos</a:t>
            </a:r>
            <a:endParaRPr dirty="0"/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036C9223-872D-4A3A-9CA0-1D52BD27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872118"/>
            <a:ext cx="10812896" cy="58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MX" sz="2200" b="1" dirty="0">
                <a:solidFill>
                  <a:schemeClr val="accent2"/>
                </a:solidFill>
              </a:rPr>
              <a:t>Comparación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441C06E-A343-4BCC-AE40-D91354F8C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96809"/>
              </p:ext>
            </p:extLst>
          </p:nvPr>
        </p:nvGraphicFramePr>
        <p:xfrm>
          <a:off x="1023734" y="1602305"/>
          <a:ext cx="7316702" cy="4328160"/>
        </p:xfrm>
        <a:graphic>
          <a:graphicData uri="http://schemas.openxmlformats.org/drawingml/2006/table">
            <a:tbl>
              <a:tblPr/>
              <a:tblGrid>
                <a:gridCol w="1699445">
                  <a:extLst>
                    <a:ext uri="{9D8B030D-6E8A-4147-A177-3AD203B41FA5}">
                      <a16:colId xmlns:a16="http://schemas.microsoft.com/office/drawing/2014/main" val="444112310"/>
                    </a:ext>
                  </a:extLst>
                </a:gridCol>
                <a:gridCol w="2638530">
                  <a:extLst>
                    <a:ext uri="{9D8B030D-6E8A-4147-A177-3AD203B41FA5}">
                      <a16:colId xmlns:a16="http://schemas.microsoft.com/office/drawing/2014/main" val="3382251663"/>
                    </a:ext>
                  </a:extLst>
                </a:gridCol>
                <a:gridCol w="2978727">
                  <a:extLst>
                    <a:ext uri="{9D8B030D-6E8A-4147-A177-3AD203B41FA5}">
                      <a16:colId xmlns:a16="http://schemas.microsoft.com/office/drawing/2014/main" val="320718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Característica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Diseño Lógico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Diseño Físico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0136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Objetivo</a:t>
                      </a:r>
                      <a:endParaRPr lang="es-CO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Representar los requisitos de información.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Optimizar el rendimiento y el almacenamiento.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92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Enfoque</a:t>
                      </a:r>
                      <a:endParaRPr lang="es-CO" sz="16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"Qué"</a:t>
                      </a:r>
                      <a:r>
                        <a:rPr lang="es-CO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datos se necesitan.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"Cómo"</a:t>
                      </a:r>
                      <a:r>
                        <a:rPr lang="es-MX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se guardan y acceden.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96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Independencia</a:t>
                      </a:r>
                      <a:endParaRPr lang="es-CO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Independiente del software (DBMS) y hardware.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Totalmente dependiente del software y hardware.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5898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Entidades clave</a:t>
                      </a:r>
                      <a:endParaRPr lang="es-CO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Tablas, Atributos, Relaciones, Claves Primarias.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Índices, Particiones, Espacios de tabla (Tablespaces).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792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Responsable</a:t>
                      </a:r>
                      <a:endParaRPr lang="es-CO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Analistas de datos y expertos de negocio.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Administradores de Bases de Datos (DBA) y Arquitectos.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933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6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Meta principal</a:t>
                      </a:r>
                      <a:endParaRPr lang="es-CO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Evitar redundancia y asegurar integridad (Normalización).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Maximizar la velocidad de respuesta (Eficiencia).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1700263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646AFED-DE46-42FD-AC20-ECE14245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205" y="2230808"/>
            <a:ext cx="3037341" cy="25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30B0EB-6A36-40D3-9187-439CDCB79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828" b="-1"/>
          <a:stretch/>
        </p:blipFill>
        <p:spPr>
          <a:xfrm>
            <a:off x="2971350" y="983193"/>
            <a:ext cx="5489989" cy="5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99450"/>
            <a:ext cx="10763250" cy="4859100"/>
          </a:xfrm>
        </p:spPr>
        <p:txBody>
          <a:bodyPr/>
          <a:lstStyle/>
          <a:p>
            <a:r>
              <a:rPr lang="es-MX" sz="2000" dirty="0"/>
              <a:t>Un sistema de bases de datos está dividido en módulos que se encargan de cada una de las responsabilidades del sistema en su conjunto.</a:t>
            </a:r>
          </a:p>
          <a:p>
            <a:r>
              <a:rPr lang="es-MX" sz="2000" dirty="0"/>
              <a:t>Los componentes funcionales de un sistema de bases de datos pueden dividirse en:</a:t>
            </a:r>
          </a:p>
          <a:p>
            <a:pPr lvl="1"/>
            <a:r>
              <a:rPr lang="es-MX" sz="2000" dirty="0"/>
              <a:t>El administrador de almacenamiento (storage manager)</a:t>
            </a:r>
          </a:p>
          <a:p>
            <a:pPr lvl="1"/>
            <a:r>
              <a:rPr lang="es-MX" sz="2000" dirty="0"/>
              <a:t>El procesador de consultas (query processor)</a:t>
            </a:r>
          </a:p>
          <a:p>
            <a:pPr lvl="1"/>
            <a:r>
              <a:rPr lang="es-MX" sz="2000" dirty="0"/>
              <a:t>El componente de gestión de transacciones (transaction management component).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961771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5" y="795015"/>
            <a:ext cx="10763250" cy="4265277"/>
          </a:xfrm>
        </p:spPr>
        <p:txBody>
          <a:bodyPr/>
          <a:lstStyle/>
          <a:p>
            <a:pPr marL="114300" indent="0">
              <a:buNone/>
            </a:pPr>
            <a:r>
              <a:rPr lang="es-MX" sz="2200" b="1" dirty="0">
                <a:solidFill>
                  <a:schemeClr val="accent2"/>
                </a:solidFill>
              </a:rPr>
              <a:t>Storage Manager (Gestor de almacenamiento) – Parte 1</a:t>
            </a:r>
          </a:p>
          <a:p>
            <a:r>
              <a:rPr lang="es-MX" sz="2000" dirty="0"/>
              <a:t>Este es el modulo de programa que proporciona la interfaz entre el almacenamiento de datos de bajo nivel en la base de datos y los programas de aplicación y consultas enviadas al sistema.</a:t>
            </a:r>
          </a:p>
          <a:p>
            <a:r>
              <a:rPr lang="es-MX" sz="2000" dirty="0"/>
              <a:t>El administrador de almacenamiento es responsable de las siguientes tareas:</a:t>
            </a:r>
          </a:p>
          <a:p>
            <a:pPr lvl="1"/>
            <a:r>
              <a:rPr lang="es-MX" sz="1800" dirty="0"/>
              <a:t>Interacción con el administrador de archivos del sistema operativo.</a:t>
            </a:r>
          </a:p>
          <a:p>
            <a:pPr lvl="1"/>
            <a:r>
              <a:rPr lang="es-MX" sz="1800" dirty="0"/>
              <a:t>Almacenamiento, recuperación y actualización eficiente de los datos.</a:t>
            </a:r>
          </a:p>
          <a:p>
            <a:r>
              <a:rPr lang="es-MX" sz="2000" dirty="0"/>
              <a:t>Los componentes del administrador de almacenamiento incluyen:</a:t>
            </a:r>
          </a:p>
          <a:p>
            <a:pPr lvl="1"/>
            <a:r>
              <a:rPr lang="es-MX" sz="1800" dirty="0"/>
              <a:t>Administrador de autorización e integridad.</a:t>
            </a:r>
          </a:p>
          <a:p>
            <a:pPr lvl="1"/>
            <a:r>
              <a:rPr lang="es-MX" sz="1800" dirty="0"/>
              <a:t>Administrador de transacciones.</a:t>
            </a:r>
          </a:p>
          <a:p>
            <a:pPr lvl="1"/>
            <a:r>
              <a:rPr lang="es-MX" sz="1800" dirty="0"/>
              <a:t>Administrador de archivos.</a:t>
            </a:r>
          </a:p>
          <a:p>
            <a:pPr lvl="1"/>
            <a:r>
              <a:rPr lang="es-MX" sz="1800" dirty="0"/>
              <a:t>Administrador de búfer.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B82F96-B0DD-41DD-AFDD-24C84A84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958" y="4616912"/>
            <a:ext cx="6838520" cy="19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5" y="833195"/>
            <a:ext cx="10763250" cy="1203423"/>
          </a:xfrm>
        </p:spPr>
        <p:txBody>
          <a:bodyPr/>
          <a:lstStyle/>
          <a:p>
            <a:pPr marL="114300" indent="0">
              <a:buNone/>
            </a:pPr>
            <a:r>
              <a:rPr lang="es-MX" sz="2200" b="1" dirty="0">
                <a:solidFill>
                  <a:schemeClr val="accent2"/>
                </a:solidFill>
              </a:rPr>
              <a:t>Storage Manager (Gestor de almacenamiento) – Parte 2</a:t>
            </a:r>
          </a:p>
          <a:p>
            <a:r>
              <a:rPr lang="es-MX" sz="2000" dirty="0"/>
              <a:t>El administrador de almacenamiento implementa varias estructuras de datos como parte de la implementación física del sistema: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32C73C-0D89-4752-BBE2-FDF86A93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09" y="2136630"/>
            <a:ext cx="5486400" cy="3609975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70201AD-A960-4105-A20E-AFFF63F585F2}"/>
              </a:ext>
            </a:extLst>
          </p:cNvPr>
          <p:cNvSpPr txBox="1">
            <a:spLocks/>
          </p:cNvSpPr>
          <p:nvPr/>
        </p:nvSpPr>
        <p:spPr>
          <a:xfrm>
            <a:off x="609601" y="2036618"/>
            <a:ext cx="5306292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1"/>
            <a:r>
              <a:rPr lang="es-MX" sz="2000" b="1" dirty="0"/>
              <a:t>Archivos de datos</a:t>
            </a:r>
            <a:r>
              <a:rPr lang="es-MX" sz="2000" dirty="0"/>
              <a:t>: almacenan la base de datos propiamente dicha.</a:t>
            </a:r>
          </a:p>
          <a:p>
            <a:pPr lvl="1"/>
            <a:r>
              <a:rPr lang="es-MX" sz="2000" b="1" dirty="0"/>
              <a:t>Diccionario de datos</a:t>
            </a:r>
            <a:r>
              <a:rPr lang="es-MX" sz="2000" dirty="0"/>
              <a:t>: almacena metadatos sobre la estructura de la base de datos, en particular el esquema de la base de datos.</a:t>
            </a:r>
          </a:p>
          <a:p>
            <a:pPr lvl="1"/>
            <a:r>
              <a:rPr lang="es-MX" sz="2000" b="1" dirty="0"/>
              <a:t>Índices</a:t>
            </a:r>
            <a:r>
              <a:rPr lang="es-MX" sz="2000" dirty="0"/>
              <a:t>: pueden proporcionar acceso rápido a los elementos de datos. Un índice de base de datos contiene punteros a aquellos elementos de datos que tienen un valor particular.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79209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5" y="833194"/>
            <a:ext cx="11034280" cy="4971861"/>
          </a:xfrm>
        </p:spPr>
        <p:txBody>
          <a:bodyPr/>
          <a:lstStyle/>
          <a:p>
            <a:pPr marL="114300" indent="0">
              <a:buNone/>
            </a:pPr>
            <a:r>
              <a:rPr lang="pt-BR" sz="2200" b="1" dirty="0">
                <a:solidFill>
                  <a:schemeClr val="accent2"/>
                </a:solidFill>
              </a:rPr>
              <a:t>Procesador de Consultas (Query Processor)</a:t>
            </a:r>
            <a:endParaRPr lang="es-MX" sz="2200" b="1" dirty="0">
              <a:solidFill>
                <a:schemeClr val="accent2"/>
              </a:solidFill>
            </a:endParaRPr>
          </a:p>
          <a:p>
            <a:r>
              <a:rPr lang="es-MX" sz="2000" dirty="0"/>
              <a:t>El procesador de consultas el componente del DBMS encargado de determinar la forma más eficiente de ejecutar las peticiones de los usuarios.</a:t>
            </a:r>
          </a:p>
          <a:p>
            <a:r>
              <a:rPr lang="es-MX" sz="2000" dirty="0"/>
              <a:t>Su función principal es transformar una consulta (generalmente escrita en un lenguaje como SQL) en una serie de operaciones que el motor de almacenamiento pueda ejecutar.</a:t>
            </a:r>
          </a:p>
        </p:txBody>
      </p:sp>
      <p:pic>
        <p:nvPicPr>
          <p:cNvPr id="10" name="Picture 2" descr="Query Processing Architecture Guide - SQL Server | Microsoft Learn">
            <a:extLst>
              <a:ext uri="{FF2B5EF4-FFF2-40B4-BE49-F238E27FC236}">
                <a16:creationId xmlns:a16="http://schemas.microsoft.com/office/drawing/2014/main" id="{1EB2C464-7D80-4255-80B0-250F6E9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45" y="3337124"/>
            <a:ext cx="5423188" cy="2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8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Base de datos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99331"/>
            <a:ext cx="10515600" cy="250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b="1" dirty="0"/>
              <a:t>Colección organizada</a:t>
            </a:r>
            <a:r>
              <a:rPr lang="es-MX" sz="2200" dirty="0"/>
              <a:t> de datos interrelacionados que modela algún aspecto del mundo real.</a:t>
            </a:r>
          </a:p>
          <a:p>
            <a:pPr marL="342900" indent="-342900"/>
            <a:endParaRPr lang="es-MX" sz="2200" dirty="0"/>
          </a:p>
          <a:p>
            <a:pPr marL="342900" indent="-342900"/>
            <a:endParaRPr lang="es-MX" sz="2200" dirty="0"/>
          </a:p>
          <a:p>
            <a:pPr marL="342900" indent="-342900"/>
            <a:endParaRPr lang="es-MX" sz="2200" dirty="0"/>
          </a:p>
          <a:p>
            <a:pPr marL="342900" indent="-342900"/>
            <a:endParaRPr lang="es-MX" sz="2200" dirty="0"/>
          </a:p>
          <a:p>
            <a:pPr marL="342900" indent="-342900"/>
            <a:endParaRPr lang="es-MX" sz="2200" dirty="0"/>
          </a:p>
          <a:p>
            <a:pPr marL="342900" indent="-342900"/>
            <a:r>
              <a:rPr lang="es-MX" sz="2200" dirty="0"/>
              <a:t>Las bases de datos son el componente central de la mayoría de las aplicaciones informáticas.</a:t>
            </a:r>
          </a:p>
        </p:txBody>
      </p:sp>
      <p:pic>
        <p:nvPicPr>
          <p:cNvPr id="1028" name="Picture 4" descr="Spotify Logo Png - Free Transparent PNG Logos">
            <a:extLst>
              <a:ext uri="{FF2B5EF4-FFF2-40B4-BE49-F238E27FC236}">
                <a16:creationId xmlns:a16="http://schemas.microsoft.com/office/drawing/2014/main" id="{1B48398D-8498-4263-8EF3-74E75DC0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87" y="4976391"/>
            <a:ext cx="949290" cy="6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witter logo Images - Free Download on Freepik">
            <a:extLst>
              <a:ext uri="{FF2B5EF4-FFF2-40B4-BE49-F238E27FC236}">
                <a16:creationId xmlns:a16="http://schemas.microsoft.com/office/drawing/2014/main" id="{250D6ED6-0128-4325-A1A1-87478A36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70" y="5843046"/>
            <a:ext cx="696253" cy="6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Uber Logo in SVG Vector or PNG File Format - Logo.wine">
            <a:extLst>
              <a:ext uri="{FF2B5EF4-FFF2-40B4-BE49-F238E27FC236}">
                <a16:creationId xmlns:a16="http://schemas.microsoft.com/office/drawing/2014/main" id="{E61737F6-21E4-4970-8AD3-EEC73DFAB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58" y="5673135"/>
            <a:ext cx="1168559" cy="7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nco de recursos multimedia">
            <a:extLst>
              <a:ext uri="{FF2B5EF4-FFF2-40B4-BE49-F238E27FC236}">
                <a16:creationId xmlns:a16="http://schemas.microsoft.com/office/drawing/2014/main" id="{CD300EB8-28DC-45F9-AEFE-B0B23342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743" y="4858115"/>
            <a:ext cx="926634" cy="11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83D92E-A834-4DE4-B3FF-45FBD701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83" y="4934451"/>
            <a:ext cx="1661312" cy="4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A508141-7022-4833-9BBB-A8C2742B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16" y="4784330"/>
            <a:ext cx="2299511" cy="5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1DA9B16-E7DF-4186-B5B4-46202BD7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88" y="6019431"/>
            <a:ext cx="602939" cy="60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7E619B-552E-4DC8-BA90-FE0332350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992" y="1815114"/>
            <a:ext cx="2875955" cy="20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5" y="833194"/>
            <a:ext cx="11034280" cy="4971861"/>
          </a:xfrm>
        </p:spPr>
        <p:txBody>
          <a:bodyPr/>
          <a:lstStyle/>
          <a:p>
            <a:pPr marL="114300" indent="0">
              <a:buNone/>
            </a:pPr>
            <a:r>
              <a:rPr lang="pt-BR" sz="2200" b="1" dirty="0">
                <a:solidFill>
                  <a:schemeClr val="accent2"/>
                </a:solidFill>
              </a:rPr>
              <a:t>Procesador de Consultas (Query Processor)</a:t>
            </a:r>
            <a:endParaRPr lang="es-MX" sz="2200" b="1" dirty="0">
              <a:solidFill>
                <a:schemeClr val="accent2"/>
              </a:solidFill>
            </a:endParaRPr>
          </a:p>
          <a:p>
            <a:r>
              <a:rPr lang="es-MX" sz="2000" dirty="0"/>
              <a:t>Los componentes del procesador de consultas incluyen:</a:t>
            </a:r>
          </a:p>
          <a:p>
            <a:pPr lvl="1"/>
            <a:r>
              <a:rPr lang="es-MX" sz="1800" b="1" dirty="0"/>
              <a:t>Intérprete DDL</a:t>
            </a:r>
            <a:r>
              <a:rPr lang="es-MX" sz="1800" dirty="0"/>
              <a:t>: interpreta las sentencias DDL y registra las definiciones en el diccionario de datos.</a:t>
            </a:r>
          </a:p>
          <a:p>
            <a:pPr lvl="1"/>
            <a:r>
              <a:rPr lang="es-MX" sz="1800" b="1" dirty="0"/>
              <a:t>Compilador DML</a:t>
            </a:r>
            <a:r>
              <a:rPr lang="es-MX" sz="1800" dirty="0"/>
              <a:t>: traduce las sentencias DML en un lenguaje de consulta a un plan de evaluación que consiste en instrucciones de bajo nivel que el motor de evaluación de consultas puede entender. </a:t>
            </a:r>
          </a:p>
          <a:p>
            <a:pPr lvl="2"/>
            <a:r>
              <a:rPr lang="es-MX" sz="1600" dirty="0"/>
              <a:t>El compilador DML realiza la optimización de consultas; es decir, selecciona el plan de evaluación de menor costo entre las diferentes alternativas</a:t>
            </a:r>
            <a:r>
              <a:rPr lang="es-MX" sz="1400" dirty="0"/>
              <a:t>.</a:t>
            </a:r>
          </a:p>
          <a:p>
            <a:pPr lvl="1"/>
            <a:r>
              <a:rPr lang="es-MX" sz="1800" b="1" dirty="0"/>
              <a:t>Motor de evaluación de consultas (Query evaluation engine)</a:t>
            </a:r>
            <a:r>
              <a:rPr lang="es-MX" sz="1800" dirty="0"/>
              <a:t>: ejecuta las instrucciones de bajo nivel generadas por el compilador DML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545CF5-7EE7-401A-8FEB-19257841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02" y="4384644"/>
            <a:ext cx="6092848" cy="21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2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5" y="833194"/>
            <a:ext cx="5977370" cy="4833315"/>
          </a:xfrm>
        </p:spPr>
        <p:txBody>
          <a:bodyPr/>
          <a:lstStyle/>
          <a:p>
            <a:pPr marL="114300" indent="0">
              <a:buNone/>
            </a:pPr>
            <a:r>
              <a:rPr lang="pt-BR" sz="2200" b="1" dirty="0">
                <a:solidFill>
                  <a:schemeClr val="accent2"/>
                </a:solidFill>
              </a:rPr>
              <a:t>Procesador de Consultas (Query Processor)</a:t>
            </a:r>
            <a:endParaRPr lang="es-MX" sz="2200" b="1" dirty="0">
              <a:solidFill>
                <a:schemeClr val="accent2"/>
              </a:solidFill>
            </a:endParaRPr>
          </a:p>
          <a:p>
            <a:pPr marL="571500" indent="-457200">
              <a:buFont typeface="+mj-lt"/>
              <a:buAutoNum type="arabicPeriod"/>
            </a:pPr>
            <a:r>
              <a:rPr lang="es-MX" sz="2000" b="1" dirty="0"/>
              <a:t>Traducción (Parsing):</a:t>
            </a:r>
            <a:r>
              <a:rPr lang="es-MX" sz="2000" dirty="0"/>
              <a:t> </a:t>
            </a:r>
          </a:p>
          <a:p>
            <a:pPr lvl="1"/>
            <a:r>
              <a:rPr lang="es-MX" sz="1600" dirty="0"/>
              <a:t>Convierte el SQL (Abstracción) en Álgebra Relacional (Modelo Lógico).</a:t>
            </a:r>
          </a:p>
          <a:p>
            <a:pPr lvl="1"/>
            <a:r>
              <a:rPr lang="es-MX" sz="1600" dirty="0"/>
              <a:t>Verifica sintaxis y reglas del sistema </a:t>
            </a:r>
          </a:p>
          <a:p>
            <a:pPr marL="571500" indent="-457200">
              <a:buFont typeface="+mj-lt"/>
              <a:buAutoNum type="arabicPeriod"/>
            </a:pPr>
            <a:r>
              <a:rPr lang="es-MX" sz="2000" b="1" dirty="0"/>
              <a:t>Optimización (El Cerebro): </a:t>
            </a:r>
          </a:p>
          <a:p>
            <a:pPr lvl="1"/>
            <a:r>
              <a:rPr lang="es-MX" sz="1600" dirty="0"/>
              <a:t>Analiza múltiples rutas de ejecución para una misma consulta.</a:t>
            </a:r>
          </a:p>
          <a:p>
            <a:pPr lvl="1"/>
            <a:r>
              <a:rPr lang="es-MX" sz="1600" dirty="0"/>
              <a:t>Usa estadísticas para elegir el plan de menor costo (más rápido).</a:t>
            </a:r>
          </a:p>
          <a:p>
            <a:pPr lvl="1"/>
            <a:r>
              <a:rPr lang="es-MX" sz="1600" dirty="0"/>
              <a:t>Transforma el "Qué" (Lógico) en un "Cómo" (Físico).</a:t>
            </a:r>
          </a:p>
          <a:p>
            <a:pPr marL="571500" indent="-457200">
              <a:buFont typeface="+mj-lt"/>
              <a:buAutoNum type="arabicPeriod"/>
            </a:pPr>
            <a:r>
              <a:rPr lang="es-MX" sz="2000" b="1" dirty="0"/>
              <a:t>Evaluación (Ejecución)</a:t>
            </a:r>
            <a:r>
              <a:rPr lang="es-MX" sz="2000" dirty="0"/>
              <a:t>:</a:t>
            </a:r>
          </a:p>
          <a:p>
            <a:pPr lvl="1"/>
            <a:r>
              <a:rPr lang="es-MX" sz="1600" dirty="0"/>
              <a:t>El motor ejecuta el plan optimizado sobre los datos reales.</a:t>
            </a:r>
          </a:p>
          <a:p>
            <a:pPr lvl="1"/>
            <a:r>
              <a:rPr lang="es-MX" sz="1600" dirty="0"/>
              <a:t>Coordina con el Gestor de Almacenamiento para acceder al disco. usuarios.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1D9D8E4-5D1B-4C77-871B-587572E0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611" y="1531587"/>
            <a:ext cx="4842566" cy="290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B8884C-80AA-4A46-A4E0-BDF243C39F1D}"/>
              </a:ext>
            </a:extLst>
          </p:cNvPr>
          <p:cNvSpPr txBox="1"/>
          <p:nvPr/>
        </p:nvSpPr>
        <p:spPr>
          <a:xfrm>
            <a:off x="6691745" y="4910914"/>
            <a:ext cx="51816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MX" sz="1600" b="1" dirty="0"/>
              <a:t>En resumen: </a:t>
            </a:r>
          </a:p>
          <a:p>
            <a:r>
              <a:rPr lang="es-MX" sz="1600" dirty="0"/>
              <a:t>El SQL es la </a:t>
            </a:r>
            <a:r>
              <a:rPr lang="es-MX" sz="1600" b="1" dirty="0"/>
              <a:t>petición</a:t>
            </a:r>
            <a:r>
              <a:rPr lang="es-MX" sz="1600" dirty="0"/>
              <a:t>, el optimizador es la </a:t>
            </a:r>
            <a:r>
              <a:rPr lang="es-MX" sz="1600" b="1" dirty="0"/>
              <a:t>estrategia</a:t>
            </a:r>
            <a:r>
              <a:rPr lang="es-MX" sz="1600" dirty="0"/>
              <a:t> y el motor de evaluación es la </a:t>
            </a:r>
            <a:r>
              <a:rPr lang="es-MX" sz="1600" b="1" dirty="0"/>
              <a:t>acción</a:t>
            </a:r>
            <a:r>
              <a:rPr lang="es-MX" sz="1600" dirty="0"/>
              <a:t>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082928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Motor de base de datos (DBMS)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2A8E18-12C9-48F1-9A11-2C0CAAD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74" y="833194"/>
            <a:ext cx="11172825" cy="2949097"/>
          </a:xfrm>
        </p:spPr>
        <p:txBody>
          <a:bodyPr/>
          <a:lstStyle/>
          <a:p>
            <a:pPr marL="114300" indent="0">
              <a:buNone/>
            </a:pPr>
            <a:r>
              <a:rPr lang="pt-BR" sz="2200" b="1" dirty="0">
                <a:solidFill>
                  <a:schemeClr val="accent2"/>
                </a:solidFill>
              </a:rPr>
              <a:t>Transaction manager (gestor de transacciones)</a:t>
            </a:r>
            <a:endParaRPr lang="es-MX" sz="2200" b="1" dirty="0">
              <a:solidFill>
                <a:schemeClr val="accent2"/>
              </a:solidFill>
            </a:endParaRPr>
          </a:p>
          <a:p>
            <a:r>
              <a:rPr lang="es-MX" sz="2000" dirty="0"/>
              <a:t>Una </a:t>
            </a:r>
            <a:r>
              <a:rPr lang="es-MX" sz="2000" b="1" dirty="0"/>
              <a:t>transacción</a:t>
            </a:r>
            <a:r>
              <a:rPr lang="es-MX" sz="2000" dirty="0"/>
              <a:t> es un conjunto de operaciones que realiza una única función lógica en una aplicación de bases de datos.</a:t>
            </a:r>
          </a:p>
          <a:p>
            <a:r>
              <a:rPr lang="es-MX" sz="2000" dirty="0"/>
              <a:t>El </a:t>
            </a:r>
            <a:r>
              <a:rPr lang="es-MX" sz="2000" b="1" dirty="0"/>
              <a:t>gestor de transacciones</a:t>
            </a:r>
            <a:r>
              <a:rPr lang="es-MX" sz="2000" dirty="0"/>
              <a:t> garantiza que la base de datos permanezca en un estado consistente (correcto) a pesar de fallos del sistema (por ejemplo, cortes de energía y fallos del sistema operativo) y fallos de las transacciones.</a:t>
            </a:r>
          </a:p>
          <a:p>
            <a:r>
              <a:rPr lang="es-MX" sz="2000" dirty="0"/>
              <a:t>El administrador de control de concurrencia controla la interacción entre transacciones concurrentes, para asegurar la consistencia de la base de datos.</a:t>
            </a:r>
            <a:endParaRPr lang="es-MX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E33978-9FAD-4A76-BFA1-72E2127C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26" y="4173566"/>
            <a:ext cx="6838520" cy="19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1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Fin clase 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A74009-DA93-43A4-8B7B-58E26240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7" y="1395412"/>
            <a:ext cx="5267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1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Referencias</a:t>
            </a:r>
            <a:endParaRPr dirty="0"/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036C9223-872D-4A3A-9CA0-1D52BD27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1045538"/>
            <a:ext cx="10485641" cy="401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000" dirty="0" err="1"/>
              <a:t>Silberschatz</a:t>
            </a:r>
            <a:r>
              <a:rPr lang="en-US" sz="2000" dirty="0"/>
              <a:t>, A., </a:t>
            </a:r>
            <a:r>
              <a:rPr lang="en-US" sz="2000" dirty="0" err="1"/>
              <a:t>Korth</a:t>
            </a:r>
            <a:r>
              <a:rPr lang="en-US" sz="2000" dirty="0"/>
              <a:t>, H. F., &amp; Sudarshan, S. (2019). </a:t>
            </a:r>
            <a:r>
              <a:rPr lang="en-US" sz="2000" b="1" dirty="0"/>
              <a:t>Database System Concepts (7th Edition)</a:t>
            </a:r>
            <a:r>
              <a:rPr lang="en-US" sz="2000" dirty="0"/>
              <a:t>. McGraw-Hill – </a:t>
            </a:r>
            <a:r>
              <a:rPr lang="en-US" sz="2000" dirty="0" err="1"/>
              <a:t>Capitulo</a:t>
            </a:r>
            <a:r>
              <a:rPr lang="en-US" sz="2000" dirty="0"/>
              <a:t> 1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000" dirty="0">
                <a:hlinkClick r:id="rId3"/>
              </a:rPr>
              <a:t>https://15445.courses.cs.cmu.edu/spring2026/</a:t>
            </a:r>
            <a:r>
              <a:rPr lang="en-US" sz="2000" dirty="0"/>
              <a:t> 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000" dirty="0">
                <a:hlinkClick r:id="rId4"/>
              </a:rPr>
              <a:t>https://www.mongodb.com/resources/basics/databases/nosql-explained</a:t>
            </a:r>
            <a:endParaRPr lang="es-MX" sz="2000"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CO" sz="2000" dirty="0">
                <a:hlinkClick r:id="rId5"/>
              </a:rPr>
              <a:t>https://blog.bytebytego.com/p/sql-vs-nosql-choosing-the-right-database</a:t>
            </a:r>
            <a:endParaRPr lang="es-MX" sz="2000"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CO" sz="2000" dirty="0">
                <a:hlinkClick r:id="rId6"/>
              </a:rPr>
              <a:t>https://cs186berkeley.net/notes/note17/</a:t>
            </a:r>
            <a:endParaRPr lang="es-CO" sz="2000"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000" dirty="0">
                <a:hlinkClick r:id="rId7"/>
              </a:rPr>
              <a:t>https://www.ibm.com/es-es/think/topics/database</a:t>
            </a:r>
            <a:endParaRPr lang="es-MX" sz="2000"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CO" sz="2000" dirty="0">
                <a:hlinkClick r:id="rId8"/>
              </a:rPr>
              <a:t>https://docs.oracle.com/cd/A83908_02/NT816EE/DOC/server.816/a76994/toc.htm</a:t>
            </a:r>
            <a:endParaRPr lang="es-CO" sz="2000"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000" dirty="0">
                <a:hlinkClick r:id="rId9"/>
              </a:rPr>
              <a:t>https://learn.microsoft.com/en-us/sql/relational-databases/query-processing-architecture-guide?view=sql-server-ver17</a:t>
            </a:r>
            <a:r>
              <a:rPr lang="es-CO" sz="2000" dirty="0"/>
              <a:t> 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40809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>
            <a:spLocks noGrp="1"/>
          </p:cNvSpPr>
          <p:nvPr>
            <p:ph type="subTitle" idx="1"/>
          </p:nvPr>
        </p:nvSpPr>
        <p:spPr>
          <a:xfrm>
            <a:off x="1524000" y="4872871"/>
            <a:ext cx="9144000" cy="110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Curso de estructuras de datos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Clase 1 – Introducción y conceptos claves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Aplicaciones de las bases de datos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99331"/>
            <a:ext cx="10515600" cy="4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b="1" dirty="0"/>
              <a:t>Información empresarial</a:t>
            </a:r>
          </a:p>
          <a:p>
            <a:pPr marL="800100" lvl="1" indent="-342900"/>
            <a:r>
              <a:rPr lang="es-MX" sz="2000" dirty="0"/>
              <a:t>Ventas: clientes, productos, compras</a:t>
            </a:r>
          </a:p>
          <a:p>
            <a:pPr marL="800100" lvl="1" indent="-342900"/>
            <a:r>
              <a:rPr lang="es-MX" sz="2000" dirty="0"/>
              <a:t>Contabilidad: pagos, recibos, activos</a:t>
            </a:r>
          </a:p>
          <a:p>
            <a:pPr marL="800100" lvl="1" indent="-342900"/>
            <a:r>
              <a:rPr lang="es-MX" sz="2000" dirty="0"/>
              <a:t>Recursos Humanos: información sobre empleados, salarios, nómina e impuestos</a:t>
            </a:r>
            <a:endParaRPr lang="es-MX" sz="1800" dirty="0"/>
          </a:p>
          <a:p>
            <a:pPr marL="342900" indent="-342900"/>
            <a:r>
              <a:rPr lang="es-MX" sz="2200" b="1" dirty="0"/>
              <a:t>Manufactura</a:t>
            </a:r>
          </a:p>
          <a:p>
            <a:pPr marL="800100" lvl="1" indent="-342900"/>
            <a:r>
              <a:rPr lang="es-MX" sz="2000" dirty="0"/>
              <a:t>Gestión de la producción, inventarios, pedidos y cadena de suministro</a:t>
            </a:r>
          </a:p>
          <a:p>
            <a:pPr marL="342900" indent="-342900"/>
            <a:r>
              <a:rPr lang="es-MX" sz="2200" b="1" dirty="0"/>
              <a:t>Banca y finanzas</a:t>
            </a:r>
          </a:p>
          <a:p>
            <a:pPr marL="800100" lvl="1" indent="-342900"/>
            <a:r>
              <a:rPr lang="es-MX" sz="2000" dirty="0"/>
              <a:t>Información de clientes, cuentas, préstamos y transacciones bancarias</a:t>
            </a:r>
          </a:p>
          <a:p>
            <a:pPr marL="800100" lvl="1" indent="-342900"/>
            <a:r>
              <a:rPr lang="es-MX" sz="2000" dirty="0"/>
              <a:t>Transacciones con tarjetas de crédito</a:t>
            </a:r>
          </a:p>
          <a:p>
            <a:pPr marL="800100" lvl="1" indent="-342900"/>
            <a:r>
              <a:rPr lang="es-MX" sz="2000" dirty="0"/>
              <a:t>Finanzas: compras y ventas de instrumentos financieros (por ejemplo, acciones y bonos), almacenamiento de datos de mercado en tiempo real</a:t>
            </a:r>
          </a:p>
          <a:p>
            <a:pPr marL="342900" indent="-342900"/>
            <a:r>
              <a:rPr lang="es-MX" sz="2200" b="1" dirty="0"/>
              <a:t>Universidades</a:t>
            </a:r>
          </a:p>
          <a:p>
            <a:pPr marL="800100" lvl="1" indent="-342900"/>
            <a:r>
              <a:rPr lang="es-MX" sz="2000" dirty="0"/>
              <a:t>Matrícula (registro) y calificaciones</a:t>
            </a:r>
          </a:p>
        </p:txBody>
      </p:sp>
    </p:spTree>
    <p:extLst>
      <p:ext uri="{BB962C8B-B14F-4D97-AF65-F5344CB8AC3E}">
        <p14:creationId xmlns:p14="http://schemas.microsoft.com/office/powerpoint/2010/main" val="374709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Aplicaciones de las bases de datos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99331"/>
            <a:ext cx="10515600" cy="4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b="1" dirty="0"/>
              <a:t>Aerolíneas</a:t>
            </a:r>
            <a:r>
              <a:rPr lang="es-MX" sz="2200" dirty="0"/>
              <a:t>: reservas, horarios</a:t>
            </a:r>
          </a:p>
          <a:p>
            <a:pPr marL="342900" indent="-342900"/>
            <a:r>
              <a:rPr lang="es-MX" sz="2200" b="1" dirty="0"/>
              <a:t>Telecomunicaciones</a:t>
            </a:r>
            <a:r>
              <a:rPr lang="es-MX" sz="2200" dirty="0"/>
              <a:t>: registros de llamadas, mensajes de texto y uso de datos; generación de facturas mensuales y mantenimiento de saldos en tarjetas prepago</a:t>
            </a:r>
          </a:p>
          <a:p>
            <a:pPr marL="342900" indent="-342900"/>
            <a:r>
              <a:rPr lang="es-MX" sz="2200" b="1" dirty="0"/>
              <a:t>Servicios basados en la web</a:t>
            </a:r>
          </a:p>
          <a:p>
            <a:pPr marL="800100" lvl="1" indent="-342900"/>
            <a:r>
              <a:rPr lang="es-MX" sz="2000" dirty="0"/>
              <a:t>Comercios en línea: seguimiento de pedidos, recomendaciones personalizadas</a:t>
            </a:r>
          </a:p>
          <a:p>
            <a:pPr marL="800100" lvl="1" indent="-342900"/>
            <a:r>
              <a:rPr lang="es-MX" sz="2000" dirty="0"/>
              <a:t>Publicidad en línea</a:t>
            </a:r>
          </a:p>
          <a:p>
            <a:pPr marL="342900" indent="-342900"/>
            <a:r>
              <a:rPr lang="es-MX" sz="2200" b="1" dirty="0"/>
              <a:t>Bases de datos de documentos</a:t>
            </a:r>
          </a:p>
          <a:p>
            <a:pPr marL="342900" indent="-342900"/>
            <a:r>
              <a:rPr lang="es-MX" sz="2200" b="1" dirty="0"/>
              <a:t>Sistemas de navegación</a:t>
            </a:r>
            <a:r>
              <a:rPr lang="es-MX" sz="2200" dirty="0"/>
              <a:t>: mantenimiento de la ubicación de diversos puntos de interés junto con las rutas exactas de carreteras, sistemas de trenes, autobuses, etc.</a:t>
            </a:r>
          </a:p>
        </p:txBody>
      </p:sp>
    </p:spTree>
    <p:extLst>
      <p:ext uri="{BB962C8B-B14F-4D97-AF65-F5344CB8AC3E}">
        <p14:creationId xmlns:p14="http://schemas.microsoft.com/office/powerpoint/2010/main" val="403729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base de datos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999331"/>
            <a:ext cx="10515600" cy="205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s-MX" sz="2200" b="1" dirty="0">
                <a:solidFill>
                  <a:srgbClr val="C00000"/>
                </a:solidFill>
              </a:rPr>
              <a:t>Crear una base de datos que modele una aplicación de música digital para llevar el registro de artistas y álbumes.</a:t>
            </a:r>
          </a:p>
          <a:p>
            <a:pPr marL="342900" indent="-342900"/>
            <a:r>
              <a:rPr lang="es-MX" sz="2200" dirty="0"/>
              <a:t>Información que necesitamos llevar en nuestra tienda:</a:t>
            </a:r>
          </a:p>
          <a:p>
            <a:pPr marL="800100" lvl="1" indent="-342900"/>
            <a:r>
              <a:rPr lang="es-MX" sz="2000" dirty="0"/>
              <a:t>Información sobre los </a:t>
            </a:r>
            <a:r>
              <a:rPr lang="es-MX" sz="2000" u="sng" dirty="0"/>
              <a:t>artistas</a:t>
            </a:r>
          </a:p>
          <a:p>
            <a:pPr marL="800100" lvl="1" indent="-342900"/>
            <a:r>
              <a:rPr lang="es-MX" sz="2000" dirty="0"/>
              <a:t>Los </a:t>
            </a:r>
            <a:r>
              <a:rPr lang="es-MX" sz="2000" u="sng" dirty="0"/>
              <a:t>álbumes</a:t>
            </a:r>
            <a:r>
              <a:rPr lang="es-MX" sz="2000" dirty="0"/>
              <a:t> que esos artistas han publicado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3BF7A9-FAA8-4AED-A87C-311BA522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6" y="3182693"/>
            <a:ext cx="2520184" cy="280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0CB67-FF83-4B39-9FD5-0279074414B6}"/>
              </a:ext>
            </a:extLst>
          </p:cNvPr>
          <p:cNvSpPr txBox="1"/>
          <p:nvPr/>
        </p:nvSpPr>
        <p:spPr>
          <a:xfrm>
            <a:off x="2423701" y="6078319"/>
            <a:ext cx="1710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Roboto" panose="02000000000000000000" pitchFamily="2" charset="0"/>
                <a:ea typeface="Roboto" panose="02000000000000000000" pitchFamily="2" charset="0"/>
              </a:rPr>
              <a:t>Billie Holiday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[link]</a:t>
            </a:r>
            <a:endParaRPr lang="es-CO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F68DBF3-6A9B-4DEB-B05C-FFA3895F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1476"/>
            <a:ext cx="2007476" cy="19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9B0CD0F-49AA-4732-8448-41D34A052457}"/>
              </a:ext>
            </a:extLst>
          </p:cNvPr>
          <p:cNvSpPr txBox="1"/>
          <p:nvPr/>
        </p:nvSpPr>
        <p:spPr>
          <a:xfrm>
            <a:off x="6149142" y="5533230"/>
            <a:ext cx="190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Roboto" panose="02000000000000000000" pitchFamily="2" charset="0"/>
                <a:ea typeface="Roboto" panose="02000000000000000000" pitchFamily="2" charset="0"/>
              </a:rPr>
              <a:t>Billie Holiday Sings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1952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[link]</a:t>
            </a:r>
            <a:endParaRPr lang="es-CO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CAD02D-A235-4E47-9D02-37258B52BCD1}"/>
              </a:ext>
            </a:extLst>
          </p:cNvPr>
          <p:cNvSpPr txBox="1"/>
          <p:nvPr/>
        </p:nvSpPr>
        <p:spPr>
          <a:xfrm>
            <a:off x="8682859" y="5533230"/>
            <a:ext cx="190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All or Nothing at All</a:t>
            </a:r>
            <a:r>
              <a:rPr lang="es-CO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1958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[link]</a:t>
            </a:r>
            <a:endParaRPr lang="es-CO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EE7977E7-9DFD-4155-B7BE-72B7EB01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30" y="3520257"/>
            <a:ext cx="2057922" cy="19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5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Almacenamiento de la información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1006339"/>
            <a:ext cx="10844426" cy="215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Una forma simplificada de almacenar nuestra base de datos es mediante archivos de valores separados por comas (CSV) que administramos directamente desde el código de la aplicación.</a:t>
            </a:r>
          </a:p>
          <a:p>
            <a:pPr marL="800100" lvl="1" indent="-342900"/>
            <a:r>
              <a:rPr lang="es-MX" sz="2000" dirty="0"/>
              <a:t>Usar un archivo separado por cada entidad.</a:t>
            </a:r>
          </a:p>
          <a:p>
            <a:pPr marL="800100" lvl="1" indent="-342900"/>
            <a:r>
              <a:rPr lang="es-MX" sz="2000" dirty="0"/>
              <a:t>La aplicación debe interpretar (parsear) los archivos cada vez que quiera leer o actualizar registros.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6BB7FD-57E5-4906-A823-6B97A3C112E6}"/>
              </a:ext>
            </a:extLst>
          </p:cNvPr>
          <p:cNvSpPr txBox="1"/>
          <p:nvPr/>
        </p:nvSpPr>
        <p:spPr>
          <a:xfrm>
            <a:off x="1286373" y="3919550"/>
            <a:ext cx="378227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CO" sz="1600" dirty="0">
                <a:latin typeface="Consolas" panose="020B0609020204030204" pitchFamily="49" charset="0"/>
              </a:rPr>
              <a:t>"Billie Holiday", 1933, "USA"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</a:t>
            </a:r>
            <a:r>
              <a:rPr lang="es-CO" sz="1600" dirty="0">
                <a:latin typeface="Consolas" panose="020B0609020204030204" pitchFamily="49" charset="0"/>
                <a:ea typeface="Roboto" panose="02000000000000000000" pitchFamily="2" charset="0"/>
              </a:rPr>
              <a:t>Ella Fitzgerald</a:t>
            </a:r>
            <a:r>
              <a:rPr lang="es-CO" sz="1600" dirty="0">
                <a:latin typeface="Consolas" panose="020B0609020204030204" pitchFamily="49" charset="0"/>
              </a:rPr>
              <a:t>", 1917, "USA"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"Louis Armstrong", 1922, "USA"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C22C78-78BA-4D48-A418-D7792877F66D}"/>
              </a:ext>
            </a:extLst>
          </p:cNvPr>
          <p:cNvSpPr txBox="1"/>
          <p:nvPr/>
        </p:nvSpPr>
        <p:spPr>
          <a:xfrm>
            <a:off x="1286372" y="3551394"/>
            <a:ext cx="3782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Artist</a:t>
            </a:r>
            <a:r>
              <a:rPr lang="es-CO" sz="1800" dirty="0">
                <a:solidFill>
                  <a:srgbClr val="C00000"/>
                </a:solidFill>
                <a:latin typeface="Consolas" panose="020B0609020204030204" pitchFamily="49" charset="0"/>
              </a:rPr>
              <a:t>(name, year, country)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382230-9436-4276-90F9-0454680E7037}"/>
              </a:ext>
            </a:extLst>
          </p:cNvPr>
          <p:cNvSpPr txBox="1"/>
          <p:nvPr/>
        </p:nvSpPr>
        <p:spPr>
          <a:xfrm>
            <a:off x="7012304" y="3551394"/>
            <a:ext cx="366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Album</a:t>
            </a:r>
            <a:r>
              <a:rPr lang="es-CO" sz="1800" dirty="0">
                <a:solidFill>
                  <a:srgbClr val="C00000"/>
                </a:solidFill>
                <a:latin typeface="Consolas" panose="020B0609020204030204" pitchFamily="49" charset="0"/>
              </a:rPr>
              <a:t>(name, artist, year)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F47456-2484-4EF7-8829-45C110EBFD15}"/>
              </a:ext>
            </a:extLst>
          </p:cNvPr>
          <p:cNvSpPr txBox="1"/>
          <p:nvPr/>
        </p:nvSpPr>
        <p:spPr>
          <a:xfrm>
            <a:off x="5982472" y="3919550"/>
            <a:ext cx="5725871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CO" sz="1600" dirty="0">
                <a:latin typeface="Consolas" panose="020B0609020204030204" pitchFamily="49" charset="0"/>
              </a:rPr>
              <a:t>"Lady in Satin", "Billie Holiday", 1958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</a:t>
            </a:r>
            <a:r>
              <a:rPr lang="es-CO" sz="1600" dirty="0">
                <a:latin typeface="Consolas" panose="020B0609020204030204" pitchFamily="49" charset="0"/>
                <a:ea typeface="Roboto" panose="02000000000000000000" pitchFamily="2" charset="0"/>
              </a:rPr>
              <a:t>Ella and Louis</a:t>
            </a:r>
            <a:r>
              <a:rPr lang="es-CO" sz="1600" dirty="0">
                <a:latin typeface="Consolas" panose="020B0609020204030204" pitchFamily="49" charset="0"/>
              </a:rPr>
              <a:t>", "</a:t>
            </a:r>
            <a:r>
              <a:rPr lang="es-CO" sz="1600" dirty="0">
                <a:latin typeface="Consolas" panose="020B0609020204030204" pitchFamily="49" charset="0"/>
                <a:ea typeface="Roboto" panose="02000000000000000000" pitchFamily="2" charset="0"/>
              </a:rPr>
              <a:t>Ella Fitzgerald</a:t>
            </a:r>
            <a:r>
              <a:rPr lang="es-CO" sz="1600" dirty="0">
                <a:latin typeface="Consolas" panose="020B0609020204030204" pitchFamily="49" charset="0"/>
              </a:rPr>
              <a:t>", 1957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</a:t>
            </a:r>
            <a:r>
              <a:rPr lang="es-CO" sz="1600" dirty="0">
                <a:latin typeface="Consolas" panose="020B0609020204030204" pitchFamily="49" charset="0"/>
                <a:ea typeface="Roboto" panose="02000000000000000000" pitchFamily="2" charset="0"/>
              </a:rPr>
              <a:t>Ella and Louis</a:t>
            </a:r>
            <a:r>
              <a:rPr lang="es-CO" sz="1600" dirty="0">
                <a:latin typeface="Consolas" panose="020B0609020204030204" pitchFamily="49" charset="0"/>
              </a:rPr>
              <a:t>", "Louis Armstrong", 1957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"What a Wonderful World", "Louis Armstrong", 1967</a:t>
            </a:r>
          </a:p>
        </p:txBody>
      </p:sp>
    </p:spTree>
    <p:extLst>
      <p:ext uri="{BB962C8B-B14F-4D97-AF65-F5344CB8AC3E}">
        <p14:creationId xmlns:p14="http://schemas.microsoft.com/office/powerpoint/2010/main" val="135546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50" y="190631"/>
            <a:ext cx="8304000" cy="949500"/>
          </a:xfrm>
        </p:spPr>
        <p:txBody>
          <a:bodyPr/>
          <a:lstStyle/>
          <a:p>
            <a:r>
              <a:rPr lang="es-CO" dirty="0"/>
              <a:t>Almacenamiento de la información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50" y="1006339"/>
            <a:ext cx="10844426" cy="66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b="1" dirty="0"/>
              <a:t>Ejemplo</a:t>
            </a:r>
            <a:r>
              <a:rPr lang="es-MX" sz="2200" dirty="0"/>
              <a:t>: Obtener el año en que Louis inició su carrera como solista.</a:t>
            </a:r>
            <a:endParaRPr lang="es-MX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0A1548-043F-4B3C-A6CF-303E3C3E8149}"/>
              </a:ext>
            </a:extLst>
          </p:cNvPr>
          <p:cNvSpPr txBox="1"/>
          <p:nvPr/>
        </p:nvSpPr>
        <p:spPr>
          <a:xfrm>
            <a:off x="6671389" y="2962710"/>
            <a:ext cx="469555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for line in file.readlines():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record = parse(line)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if record[0] == "</a:t>
            </a:r>
            <a:r>
              <a:rPr lang="es-CO" sz="1600" dirty="0">
                <a:latin typeface="Consolas" panose="020B0609020204030204" pitchFamily="49" charset="0"/>
              </a:rPr>
              <a:t>Louis Armstrong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print(int(record[1]))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C22C78-78BA-4D48-A418-D7792877F66D}"/>
              </a:ext>
            </a:extLst>
          </p:cNvPr>
          <p:cNvSpPr txBox="1"/>
          <p:nvPr/>
        </p:nvSpPr>
        <p:spPr>
          <a:xfrm>
            <a:off x="1395025" y="2686502"/>
            <a:ext cx="3782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Artist</a:t>
            </a:r>
            <a:r>
              <a:rPr lang="es-CO" sz="1800" dirty="0">
                <a:solidFill>
                  <a:srgbClr val="C00000"/>
                </a:solidFill>
                <a:latin typeface="Consolas" panose="020B0609020204030204" pitchFamily="49" charset="0"/>
              </a:rPr>
              <a:t>(name, year, country)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B80E52E-7903-4545-81DA-E4BEECA55677}"/>
              </a:ext>
            </a:extLst>
          </p:cNvPr>
          <p:cNvSpPr txBox="1"/>
          <p:nvPr/>
        </p:nvSpPr>
        <p:spPr>
          <a:xfrm>
            <a:off x="1423027" y="3085821"/>
            <a:ext cx="378227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CO" sz="1600" dirty="0">
                <a:latin typeface="Consolas" panose="020B0609020204030204" pitchFamily="49" charset="0"/>
              </a:rPr>
              <a:t>"Billie Holiday", 1933, "USA"</a:t>
            </a:r>
          </a:p>
          <a:p>
            <a:r>
              <a:rPr lang="es-CO" sz="1600" dirty="0">
                <a:latin typeface="Consolas" panose="020B0609020204030204" pitchFamily="49" charset="0"/>
              </a:rPr>
              <a:t>"</a:t>
            </a:r>
            <a:r>
              <a:rPr lang="es-CO" sz="1600" dirty="0">
                <a:latin typeface="Consolas" panose="020B0609020204030204" pitchFamily="49" charset="0"/>
                <a:ea typeface="Roboto" panose="02000000000000000000" pitchFamily="2" charset="0"/>
              </a:rPr>
              <a:t>Ella Fitzgerald</a:t>
            </a:r>
            <a:r>
              <a:rPr lang="es-CO" sz="1600" dirty="0">
                <a:latin typeface="Consolas" panose="020B0609020204030204" pitchFamily="49" charset="0"/>
              </a:rPr>
              <a:t>", 1917, "USA "Louis Armstrong", 1922, "USA"</a:t>
            </a: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4F0D1FB-628B-4DC1-9175-98A1760BF87C}"/>
              </a:ext>
            </a:extLst>
          </p:cNvPr>
          <p:cNvSpPr/>
          <p:nvPr/>
        </p:nvSpPr>
        <p:spPr>
          <a:xfrm>
            <a:off x="5583622" y="3288484"/>
            <a:ext cx="725214" cy="4256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865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8C59EC-F126-45E7-B7C1-9AB9A32E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Información: Integridad de los datos</a:t>
            </a:r>
          </a:p>
        </p:txBody>
      </p:sp>
      <p:sp>
        <p:nvSpPr>
          <p:cNvPr id="6" name="Google Shape;310;p34">
            <a:extLst>
              <a:ext uri="{FF2B5EF4-FFF2-40B4-BE49-F238E27FC236}">
                <a16:creationId xmlns:a16="http://schemas.microsoft.com/office/drawing/2014/main" id="{CF851078-B9A5-498B-8A59-BAB67889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649" y="999331"/>
            <a:ext cx="10734067" cy="53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/>
            <a:r>
              <a:rPr lang="es-MX" sz="2200" dirty="0"/>
              <a:t>¿Cómo garantizar que el nombre del artista sea consistente en todas las entradas de sus álbumes?</a:t>
            </a:r>
          </a:p>
          <a:p>
            <a:pPr marL="800100" lvl="1" indent="-342900"/>
            <a:r>
              <a:rPr lang="es-MX" sz="2000" dirty="0"/>
              <a:t>Ejemplo: “Louis Armstrong" vs. “Luis armstrong"</a:t>
            </a:r>
          </a:p>
          <a:p>
            <a:pPr marL="342900" indent="-342900"/>
            <a:r>
              <a:rPr lang="es-MX" sz="2200" dirty="0"/>
              <a:t>¿Qué pasa si alguien sobrescribe el año del álbum con una cadena de texto inválida?</a:t>
            </a:r>
          </a:p>
          <a:p>
            <a:pPr marL="342900" indent="-342900"/>
            <a:r>
              <a:rPr lang="es-MX" sz="2200" dirty="0"/>
              <a:t>¿Qué ocurre si hay múltiples artistas en un mismo álbum?</a:t>
            </a:r>
          </a:p>
          <a:p>
            <a:pPr marL="342900" indent="-342900"/>
            <a:r>
              <a:rPr lang="es-MX" sz="2200" dirty="0"/>
              <a:t>¿Qué sucede si eliminamos un artista que tiene álbumes asociados?</a:t>
            </a:r>
          </a:p>
        </p:txBody>
      </p:sp>
    </p:spTree>
    <p:extLst>
      <p:ext uri="{BB962C8B-B14F-4D97-AF65-F5344CB8AC3E}">
        <p14:creationId xmlns:p14="http://schemas.microsoft.com/office/powerpoint/2010/main" val="12445717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17807</TotalTime>
  <Words>2853</Words>
  <Application>Microsoft Office PowerPoint</Application>
  <PresentationFormat>Panorámica</PresentationFormat>
  <Paragraphs>296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Roboto Slab</vt:lpstr>
      <vt:lpstr>Google Sans Text</vt:lpstr>
      <vt:lpstr>Roboto</vt:lpstr>
      <vt:lpstr>Consolas</vt:lpstr>
      <vt:lpstr>Tema de Office</vt:lpstr>
      <vt:lpstr>Curso Estructuras de datos</vt:lpstr>
      <vt:lpstr>Sobre el curso</vt:lpstr>
      <vt:lpstr>Base de datos</vt:lpstr>
      <vt:lpstr>Aplicaciones de las bases de datos</vt:lpstr>
      <vt:lpstr>Aplicaciones de las bases de datos</vt:lpstr>
      <vt:lpstr>Ejemplo de base de datos</vt:lpstr>
      <vt:lpstr>Almacenamiento de la información</vt:lpstr>
      <vt:lpstr>Almacenamiento de la información</vt:lpstr>
      <vt:lpstr>Información: Integridad de los datos</vt:lpstr>
      <vt:lpstr>Información: Implementación</vt:lpstr>
      <vt:lpstr>Información: Durabilidad</vt:lpstr>
      <vt:lpstr>Sistema basado en archivos</vt:lpstr>
      <vt:lpstr>Sistema basado en archivos</vt:lpstr>
      <vt:lpstr>Database Management System (DBMS)</vt:lpstr>
      <vt:lpstr>Arquitectura de tres capas</vt:lpstr>
      <vt:lpstr>Arquitectura de tres capas</vt:lpstr>
      <vt:lpstr>Tipos de usuarios</vt:lpstr>
      <vt:lpstr>Tipos de usuarios</vt:lpstr>
      <vt:lpstr>Tipos de usuarios</vt:lpstr>
      <vt:lpstr>Tipos de usuarios</vt:lpstr>
      <vt:lpstr>Tipos de usuarios</vt:lpstr>
      <vt:lpstr>Arquitectura de tres capas</vt:lpstr>
      <vt:lpstr>Diseño de una base de datos</vt:lpstr>
      <vt:lpstr>Diseño de una base de datos</vt:lpstr>
      <vt:lpstr>Motor de base de datos (DBMS)</vt:lpstr>
      <vt:lpstr>Motor de base de datos (DBMS)</vt:lpstr>
      <vt:lpstr>Motor de base de datos (DBMS)</vt:lpstr>
      <vt:lpstr>Motor de base de datos (DBMS)</vt:lpstr>
      <vt:lpstr>Motor de base de datos (DBMS)</vt:lpstr>
      <vt:lpstr>Motor de base de datos (DBMS)</vt:lpstr>
      <vt:lpstr>Motor de base de datos (DBMS)</vt:lpstr>
      <vt:lpstr>Motor de base de datos (DBMS)</vt:lpstr>
      <vt:lpstr>Fin clase 1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Matemáticas Discretas I</dc:title>
  <dc:creator>Usuario</dc:creator>
  <cp:lastModifiedBy>Henry Arcila</cp:lastModifiedBy>
  <cp:revision>70</cp:revision>
  <dcterms:modified xsi:type="dcterms:W3CDTF">2026-02-18T00:26:16Z</dcterms:modified>
</cp:coreProperties>
</file>